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1" r:id="rId7"/>
    <p:sldId id="276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</p:sldIdLst>
  <p:sldSz cx="18288000" cy="10287000"/>
  <p:notesSz cx="7315200" cy="9601200"/>
  <p:embeddedFontLst>
    <p:embeddedFont>
      <p:font typeface="Agrandir" panose="020B0604020202020204" charset="0"/>
      <p:regular r:id="rId24"/>
    </p:embeddedFont>
    <p:embeddedFont>
      <p:font typeface="Aileron" panose="020B0604020202020204" charset="0"/>
      <p:regular r:id="rId25"/>
    </p:embeddedFont>
    <p:embeddedFont>
      <p:font typeface="Aileron Bold" panose="020B0604020202020204" charset="0"/>
      <p:regular r:id="rId26"/>
    </p:embeddedFon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Garet Bold" panose="020B0604020202020204" charset="0"/>
      <p:regular r:id="rId31"/>
    </p:embeddedFont>
    <p:embeddedFont>
      <p:font typeface="Garet Bold Italics" panose="020B0604020202020204" charset="0"/>
      <p:regular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0" d="100"/>
          <a:sy n="70" d="100"/>
        </p:scale>
        <p:origin x="774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8"/>
          </a:xfrm>
          <a:prstGeom prst="rect">
            <a:avLst/>
          </a:prstGeom>
        </p:spPr>
        <p:txBody>
          <a:bodyPr vert="horz" lIns="96653" tIns="48327" rIns="96653" bIns="48327" rtlCol="0"/>
          <a:lstStyle>
            <a:lvl1pPr algn="l">
              <a:defRPr sz="13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1728"/>
          </a:xfrm>
          <a:prstGeom prst="rect">
            <a:avLst/>
          </a:prstGeom>
        </p:spPr>
        <p:txBody>
          <a:bodyPr vert="horz" lIns="96653" tIns="48327" rIns="96653" bIns="48327" rtlCol="0"/>
          <a:lstStyle>
            <a:lvl1pPr algn="r">
              <a:defRPr sz="1300"/>
            </a:lvl1pPr>
          </a:lstStyle>
          <a:p>
            <a:fld id="{18514839-0570-4949-BF60-B09304906282}" type="datetimeFigureOut">
              <a:rPr lang="en-IN" smtClean="0"/>
              <a:t>16-06-2025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6288" y="1200150"/>
            <a:ext cx="5762625" cy="32416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53" tIns="48327" rIns="96653" bIns="48327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620578"/>
            <a:ext cx="5852160" cy="3780473"/>
          </a:xfrm>
          <a:prstGeom prst="rect">
            <a:avLst/>
          </a:prstGeom>
        </p:spPr>
        <p:txBody>
          <a:bodyPr vert="horz" lIns="96653" tIns="48327" rIns="96653" bIns="48327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5"/>
            <a:ext cx="3169920" cy="481727"/>
          </a:xfrm>
          <a:prstGeom prst="rect">
            <a:avLst/>
          </a:prstGeom>
        </p:spPr>
        <p:txBody>
          <a:bodyPr vert="horz" lIns="96653" tIns="48327" rIns="96653" bIns="48327" rtlCol="0" anchor="b"/>
          <a:lstStyle>
            <a:lvl1pPr algn="l">
              <a:defRPr sz="13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5"/>
            <a:ext cx="3169920" cy="481727"/>
          </a:xfrm>
          <a:prstGeom prst="rect">
            <a:avLst/>
          </a:prstGeom>
        </p:spPr>
        <p:txBody>
          <a:bodyPr vert="horz" lIns="96653" tIns="48327" rIns="96653" bIns="48327" rtlCol="0" anchor="b"/>
          <a:lstStyle>
            <a:lvl1pPr algn="r">
              <a:defRPr sz="1300"/>
            </a:lvl1pPr>
          </a:lstStyle>
          <a:p>
            <a:fld id="{96833A57-EDB9-4AC1-9756-924FB21BD12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676897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5E2C17-B3B2-4C03-BC74-654A015C0F9B}" type="datetime1">
              <a:rPr lang="en-US" smtClean="0"/>
              <a:t>6/16/2025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D8803-DC18-4E5F-BF11-C20165A6DB61}" type="datetime1">
              <a:rPr lang="en-US" smtClean="0"/>
              <a:t>6/16/2025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B7C82D-9FDB-4C0A-9477-B24CBF7FC6DF}" type="datetime1">
              <a:rPr lang="en-US" smtClean="0"/>
              <a:t>6/16/2025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43DF09-EE61-4D4E-A917-A7F274800969}" type="datetime1">
              <a:rPr lang="en-US" smtClean="0"/>
              <a:t>6/16/2025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6C017-7FA5-4AB6-ADA4-7C58BC5B1DC6}" type="datetime1">
              <a:rPr lang="en-US" smtClean="0"/>
              <a:t>6/16/2025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EE936-FD0F-4892-B568-935941D54D72}" type="datetime1">
              <a:rPr lang="en-US" smtClean="0"/>
              <a:t>6/16/2025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A8E3E-9A09-4E65-88BB-DBD4B70CEFC9}" type="datetime1">
              <a:rPr lang="en-US" smtClean="0"/>
              <a:t>6/16/2025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1AE31F-F0BD-4E44-9FFC-6A0713907727}" type="datetime1">
              <a:rPr lang="en-US" smtClean="0"/>
              <a:t>6/16/2025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186AF-335F-4D40-9DBC-BD2F38A9212E}" type="datetime1">
              <a:rPr lang="en-US" smtClean="0"/>
              <a:t>6/16/2025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83911-6269-4F13-A7CF-73FA29846E55}" type="datetime1">
              <a:rPr lang="en-US" smtClean="0"/>
              <a:t>6/16/2025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92311-17C1-4015-97EA-B64479629044}" type="datetime1">
              <a:rPr lang="en-US" smtClean="0"/>
              <a:t>6/16/2025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3CAA63-9A51-47DB-BCF6-4C77CD05F38A}" type="datetime1">
              <a:rPr lang="en-US" smtClean="0"/>
              <a:t>6/16/2025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2.sv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24A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876800" y="167760"/>
            <a:ext cx="7184256" cy="1177888"/>
            <a:chOff x="-33741" y="-176039"/>
            <a:chExt cx="1851149" cy="414962"/>
          </a:xfrm>
        </p:grpSpPr>
        <p:sp>
          <p:nvSpPr>
            <p:cNvPr id="3" name="Freeform 3"/>
            <p:cNvSpPr/>
            <p:nvPr/>
          </p:nvSpPr>
          <p:spPr>
            <a:xfrm>
              <a:off x="4689" y="-49939"/>
              <a:ext cx="1812719" cy="205412"/>
            </a:xfrm>
            <a:custGeom>
              <a:avLst/>
              <a:gdLst/>
              <a:ahLst/>
              <a:cxnLst/>
              <a:rect l="l" t="t" r="r" b="b"/>
              <a:pathLst>
                <a:path w="1812719" h="205412">
                  <a:moveTo>
                    <a:pt x="0" y="0"/>
                  </a:moveTo>
                  <a:lnTo>
                    <a:pt x="1812719" y="0"/>
                  </a:lnTo>
                  <a:lnTo>
                    <a:pt x="1812719" y="205412"/>
                  </a:lnTo>
                  <a:lnTo>
                    <a:pt x="0" y="205412"/>
                  </a:lnTo>
                  <a:close/>
                </a:path>
              </a:pathLst>
            </a:custGeom>
            <a:solidFill>
              <a:srgbClr val="E6E6E6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-33741" y="-176039"/>
              <a:ext cx="1812719" cy="4149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5200"/>
                </a:lnSpc>
                <a:spcBef>
                  <a:spcPct val="0"/>
                </a:spcBef>
              </a:pPr>
              <a:r>
                <a:rPr lang="en-US" sz="2600" b="1" dirty="0">
                  <a:solidFill>
                    <a:srgbClr val="212121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MINI PROJECT PRESENTATION </a:t>
              </a:r>
            </a:p>
          </p:txBody>
        </p:sp>
      </p:grpSp>
      <p:sp>
        <p:nvSpPr>
          <p:cNvPr id="5" name="Freeform 5"/>
          <p:cNvSpPr/>
          <p:nvPr/>
        </p:nvSpPr>
        <p:spPr>
          <a:xfrm>
            <a:off x="14589445" y="8140569"/>
            <a:ext cx="3830229" cy="2235461"/>
          </a:xfrm>
          <a:custGeom>
            <a:avLst/>
            <a:gdLst/>
            <a:ahLst/>
            <a:cxnLst/>
            <a:rect l="l" t="t" r="r" b="b"/>
            <a:pathLst>
              <a:path w="3830229" h="2235461">
                <a:moveTo>
                  <a:pt x="0" y="0"/>
                </a:moveTo>
                <a:lnTo>
                  <a:pt x="3830229" y="0"/>
                </a:lnTo>
                <a:lnTo>
                  <a:pt x="3830229" y="2235462"/>
                </a:lnTo>
                <a:lnTo>
                  <a:pt x="0" y="22354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5165196" y="1751128"/>
            <a:ext cx="2415379" cy="2415379"/>
            <a:chOff x="0" y="0"/>
            <a:chExt cx="8916670" cy="8916670"/>
          </a:xfrm>
        </p:grpSpPr>
        <p:sp>
          <p:nvSpPr>
            <p:cNvPr id="7" name="Freeform 7"/>
            <p:cNvSpPr/>
            <p:nvPr/>
          </p:nvSpPr>
          <p:spPr>
            <a:xfrm>
              <a:off x="154940" y="154940"/>
              <a:ext cx="8605520" cy="8605520"/>
            </a:xfrm>
            <a:custGeom>
              <a:avLst/>
              <a:gdLst/>
              <a:ahLst/>
              <a:cxnLst/>
              <a:rect l="l" t="t" r="r" b="b"/>
              <a:pathLst>
                <a:path w="8605520" h="8605520">
                  <a:moveTo>
                    <a:pt x="8605520" y="4302760"/>
                  </a:moveTo>
                  <a:cubicBezTo>
                    <a:pt x="8605520" y="6678930"/>
                    <a:pt x="6678930" y="8605520"/>
                    <a:pt x="4302760" y="8605520"/>
                  </a:cubicBezTo>
                  <a:cubicBezTo>
                    <a:pt x="1926590" y="8605520"/>
                    <a:pt x="0" y="6680200"/>
                    <a:pt x="0" y="4302760"/>
                  </a:cubicBezTo>
                  <a:cubicBezTo>
                    <a:pt x="0" y="1925320"/>
                    <a:pt x="1926590" y="0"/>
                    <a:pt x="4302760" y="0"/>
                  </a:cubicBezTo>
                  <a:cubicBezTo>
                    <a:pt x="6678930" y="0"/>
                    <a:pt x="8605520" y="1926590"/>
                    <a:pt x="8605520" y="4302760"/>
                  </a:cubicBezTo>
                  <a:close/>
                </a:path>
              </a:pathLst>
            </a:custGeom>
            <a:blipFill>
              <a:blip r:embed="rId4"/>
              <a:stretch>
                <a:fillRect l="-1590" r="-1590"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6350" y="6350"/>
              <a:ext cx="8903970" cy="8903970"/>
            </a:xfrm>
            <a:custGeom>
              <a:avLst/>
              <a:gdLst/>
              <a:ahLst/>
              <a:cxnLst/>
              <a:rect l="l" t="t" r="r" b="b"/>
              <a:pathLst>
                <a:path w="8903970" h="8903970">
                  <a:moveTo>
                    <a:pt x="4451350" y="8903970"/>
                  </a:moveTo>
                  <a:cubicBezTo>
                    <a:pt x="1997710" y="8903970"/>
                    <a:pt x="0" y="6906260"/>
                    <a:pt x="0" y="4451350"/>
                  </a:cubicBezTo>
                  <a:cubicBezTo>
                    <a:pt x="0" y="1996440"/>
                    <a:pt x="1997710" y="0"/>
                    <a:pt x="4451350" y="0"/>
                  </a:cubicBezTo>
                  <a:cubicBezTo>
                    <a:pt x="6904990" y="0"/>
                    <a:pt x="8903970" y="1997710"/>
                    <a:pt x="8903970" y="4451350"/>
                  </a:cubicBezTo>
                  <a:cubicBezTo>
                    <a:pt x="8903970" y="6904990"/>
                    <a:pt x="6906260" y="8903970"/>
                    <a:pt x="4451350" y="8903970"/>
                  </a:cubicBezTo>
                  <a:close/>
                  <a:moveTo>
                    <a:pt x="4451350" y="19050"/>
                  </a:moveTo>
                  <a:cubicBezTo>
                    <a:pt x="2007870" y="19050"/>
                    <a:pt x="19050" y="2007870"/>
                    <a:pt x="19050" y="4451350"/>
                  </a:cubicBezTo>
                  <a:cubicBezTo>
                    <a:pt x="19050" y="6894830"/>
                    <a:pt x="2007870" y="8883650"/>
                    <a:pt x="4451350" y="8883650"/>
                  </a:cubicBezTo>
                  <a:cubicBezTo>
                    <a:pt x="6894830" y="8883650"/>
                    <a:pt x="8883650" y="6894830"/>
                    <a:pt x="8883650" y="4451350"/>
                  </a:cubicBezTo>
                  <a:cubicBezTo>
                    <a:pt x="8883650" y="2007870"/>
                    <a:pt x="6896100" y="19050"/>
                    <a:pt x="4451350" y="19050"/>
                  </a:cubicBezTo>
                  <a:close/>
                  <a:moveTo>
                    <a:pt x="4451350" y="8764270"/>
                  </a:moveTo>
                  <a:cubicBezTo>
                    <a:pt x="2073910" y="8764270"/>
                    <a:pt x="139700" y="6830060"/>
                    <a:pt x="139700" y="4451350"/>
                  </a:cubicBezTo>
                  <a:cubicBezTo>
                    <a:pt x="139700" y="2072640"/>
                    <a:pt x="2073910" y="139700"/>
                    <a:pt x="4451350" y="139700"/>
                  </a:cubicBezTo>
                  <a:cubicBezTo>
                    <a:pt x="6828790" y="139700"/>
                    <a:pt x="8764270" y="2073910"/>
                    <a:pt x="8764270" y="4451350"/>
                  </a:cubicBezTo>
                  <a:cubicBezTo>
                    <a:pt x="8764270" y="6828790"/>
                    <a:pt x="6830060" y="8764270"/>
                    <a:pt x="4451350" y="8764270"/>
                  </a:cubicBezTo>
                  <a:close/>
                  <a:moveTo>
                    <a:pt x="4451350" y="158750"/>
                  </a:moveTo>
                  <a:cubicBezTo>
                    <a:pt x="2084070" y="158750"/>
                    <a:pt x="158750" y="2084070"/>
                    <a:pt x="158750" y="4451350"/>
                  </a:cubicBezTo>
                  <a:cubicBezTo>
                    <a:pt x="158750" y="6818630"/>
                    <a:pt x="2084070" y="8743950"/>
                    <a:pt x="4451350" y="8743950"/>
                  </a:cubicBezTo>
                  <a:cubicBezTo>
                    <a:pt x="6818630" y="8743950"/>
                    <a:pt x="8743950" y="6818630"/>
                    <a:pt x="8743950" y="4451350"/>
                  </a:cubicBezTo>
                  <a:cubicBezTo>
                    <a:pt x="8743950" y="2084070"/>
                    <a:pt x="6819900" y="158750"/>
                    <a:pt x="4451350" y="158750"/>
                  </a:cubicBezTo>
                  <a:close/>
                </a:path>
              </a:pathLst>
            </a:custGeom>
            <a:solidFill>
              <a:srgbClr val="1BAFDB"/>
            </a:solidFill>
          </p:spPr>
        </p:sp>
      </p:grpSp>
      <p:sp>
        <p:nvSpPr>
          <p:cNvPr id="10" name="TextBox 10"/>
          <p:cNvSpPr txBox="1"/>
          <p:nvPr/>
        </p:nvSpPr>
        <p:spPr>
          <a:xfrm>
            <a:off x="914400" y="8899611"/>
            <a:ext cx="2819400" cy="7173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1776"/>
              </a:lnSpc>
            </a:pPr>
            <a:r>
              <a:rPr lang="en-US" sz="2800" spc="-88" dirty="0">
                <a:solidFill>
                  <a:srgbClr val="E6E6E6"/>
                </a:solidFill>
                <a:latin typeface="Aileron"/>
                <a:ea typeface="Aileron"/>
                <a:cs typeface="Aileron"/>
                <a:sym typeface="Aileron"/>
              </a:rPr>
              <a:t>DATE:</a:t>
            </a:r>
          </a:p>
          <a:p>
            <a:pPr marL="0" lvl="0" indent="0">
              <a:lnSpc>
                <a:spcPts val="1776"/>
              </a:lnSpc>
            </a:pPr>
            <a:endParaRPr lang="en-US" sz="2800" spc="-88" dirty="0">
              <a:solidFill>
                <a:srgbClr val="E6E6E6"/>
              </a:solidFill>
              <a:latin typeface="Aileron"/>
              <a:ea typeface="Aileron"/>
              <a:cs typeface="Aileron"/>
              <a:sym typeface="Aileron"/>
            </a:endParaRPr>
          </a:p>
          <a:p>
            <a:pPr marL="0" lvl="0" indent="0">
              <a:lnSpc>
                <a:spcPts val="1776"/>
              </a:lnSpc>
            </a:pPr>
            <a:r>
              <a:rPr lang="en-US" sz="2800" spc="-88" dirty="0">
                <a:solidFill>
                  <a:srgbClr val="E6E6E6"/>
                </a:solidFill>
                <a:latin typeface="Aileron"/>
                <a:ea typeface="Aileron"/>
                <a:cs typeface="Aileron"/>
                <a:sym typeface="Aileron"/>
              </a:rPr>
              <a:t>16/06/2025</a:t>
            </a:r>
            <a:endParaRPr lang="en-US" sz="1776" spc="-88" dirty="0">
              <a:solidFill>
                <a:srgbClr val="E6E6E6"/>
              </a:solidFill>
              <a:latin typeface="Aileron"/>
              <a:ea typeface="Aileron"/>
              <a:cs typeface="Aileron"/>
              <a:sym typeface="Aileron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371600" y="6018907"/>
            <a:ext cx="12781078" cy="5905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671"/>
              </a:lnSpc>
            </a:pPr>
            <a:r>
              <a:rPr lang="en-US" sz="3200" b="1" dirty="0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KALYANI GOVERNMENT ENGINEERING COLLEGE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09600" y="1630951"/>
            <a:ext cx="14723856" cy="11778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71"/>
              </a:lnSpc>
            </a:pPr>
            <a:r>
              <a:rPr lang="en-US" sz="3200" b="1" i="1" dirty="0">
                <a:solidFill>
                  <a:srgbClr val="FFFFFF"/>
                </a:solidFill>
                <a:latin typeface="Garet Bold Italics"/>
                <a:ea typeface="Garet Bold Italics"/>
                <a:cs typeface="Garet Bold Italics"/>
                <a:sym typeface="Garet Bold Italics"/>
              </a:rPr>
              <a:t>“ SMART DOORBELL FACIAL VERIFICATION USING GENERATIVE ADVERSARIAL NETWORK”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590800" y="3339327"/>
            <a:ext cx="8671370" cy="2423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87"/>
              </a:lnSpc>
            </a:pPr>
            <a:r>
              <a:rPr lang="en-US" sz="2687" spc="-134" dirty="0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SUBMITTED BY</a:t>
            </a:r>
          </a:p>
          <a:p>
            <a:pPr algn="ctr">
              <a:lnSpc>
                <a:spcPts val="2687"/>
              </a:lnSpc>
            </a:pPr>
            <a:endParaRPr lang="en-US" sz="2687" spc="-134" dirty="0">
              <a:solidFill>
                <a:srgbClr val="FFFFFF"/>
              </a:solidFill>
              <a:latin typeface="Aileron"/>
              <a:ea typeface="Aileron"/>
              <a:cs typeface="Aileron"/>
              <a:sym typeface="Aileron"/>
            </a:endParaRPr>
          </a:p>
          <a:p>
            <a:pPr algn="ctr">
              <a:lnSpc>
                <a:spcPts val="2687"/>
              </a:lnSpc>
            </a:pPr>
            <a:r>
              <a:rPr lang="en-US" sz="2687" spc="-134" dirty="0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                                         ARKO KUNDU             ROLL NO: 10200323055</a:t>
            </a:r>
          </a:p>
          <a:p>
            <a:pPr algn="ctr">
              <a:lnSpc>
                <a:spcPts val="2687"/>
              </a:lnSpc>
            </a:pPr>
            <a:r>
              <a:rPr lang="en-US" sz="2687" spc="-134" dirty="0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                                         PIYAS SASMAL           ROLL NO: 10200322063</a:t>
            </a:r>
          </a:p>
          <a:p>
            <a:pPr algn="ctr">
              <a:lnSpc>
                <a:spcPts val="2687"/>
              </a:lnSpc>
            </a:pPr>
            <a:r>
              <a:rPr lang="en-US" sz="2687" spc="-134" dirty="0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                                 SWARUP MONDAL        ROLL NO:10200323074</a:t>
            </a:r>
          </a:p>
          <a:p>
            <a:pPr algn="ctr">
              <a:lnSpc>
                <a:spcPts val="2687"/>
              </a:lnSpc>
            </a:pPr>
            <a:r>
              <a:rPr lang="en-US" sz="2687" spc="-134" dirty="0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                                     SAMIR HALDER            ROLL NO:10200323067</a:t>
            </a:r>
          </a:p>
          <a:p>
            <a:pPr algn="ctr">
              <a:lnSpc>
                <a:spcPts val="2687"/>
              </a:lnSpc>
              <a:spcBef>
                <a:spcPct val="0"/>
              </a:spcBef>
            </a:pPr>
            <a:endParaRPr lang="en-US" sz="2687" spc="-134" dirty="0">
              <a:solidFill>
                <a:srgbClr val="FFFFFF"/>
              </a:solidFill>
              <a:latin typeface="Aileron"/>
              <a:ea typeface="Aileron"/>
              <a:cs typeface="Aileron"/>
              <a:sym typeface="Aileron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5327989" y="6721475"/>
            <a:ext cx="4868300" cy="9251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3006" spc="-150" dirty="0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Under the guidance of</a:t>
            </a:r>
          </a:p>
          <a:p>
            <a:pPr algn="ctr">
              <a:spcBef>
                <a:spcPct val="0"/>
              </a:spcBef>
            </a:pPr>
            <a:r>
              <a:rPr lang="en-US" sz="3006" spc="-150" dirty="0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MR. ANUP KUMAR MALLICK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BCA1A32-87AE-AA04-BBEA-4A3B50E00985}"/>
              </a:ext>
            </a:extLst>
          </p:cNvPr>
          <p:cNvSpPr txBox="1"/>
          <p:nvPr/>
        </p:nvSpPr>
        <p:spPr>
          <a:xfrm>
            <a:off x="3733800" y="5448300"/>
            <a:ext cx="979100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chemeClr val="bg1"/>
                </a:solidFill>
              </a:rPr>
              <a:t>6</a:t>
            </a:r>
            <a:r>
              <a:rPr lang="en-IN" sz="2800" baseline="30000" dirty="0">
                <a:solidFill>
                  <a:schemeClr val="bg1"/>
                </a:solidFill>
              </a:rPr>
              <a:t>th</a:t>
            </a:r>
            <a:r>
              <a:rPr lang="en-IN" sz="2800" dirty="0">
                <a:solidFill>
                  <a:schemeClr val="bg1"/>
                </a:solidFill>
              </a:rPr>
              <a:t> Semester Electronics and Communication Engineering</a:t>
            </a:r>
          </a:p>
          <a:p>
            <a:r>
              <a:rPr lang="en-IN" sz="2800" dirty="0">
                <a:solidFill>
                  <a:schemeClr val="bg1"/>
                </a:solidFill>
              </a:rPr>
              <a:t> </a:t>
            </a:r>
          </a:p>
          <a:p>
            <a:endParaRPr lang="en-IN" sz="2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24A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567926" y="1028699"/>
            <a:ext cx="5442473" cy="10586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ctr">
              <a:lnSpc>
                <a:spcPts val="8527"/>
              </a:lnSpc>
              <a:spcBef>
                <a:spcPct val="0"/>
              </a:spcBef>
            </a:pPr>
            <a:r>
              <a:rPr lang="en-US" sz="7000" spc="-551" dirty="0">
                <a:solidFill>
                  <a:srgbClr val="EBEBEB"/>
                </a:solidFill>
                <a:latin typeface="Agrandir"/>
                <a:ea typeface="Agrandir"/>
                <a:cs typeface="Agrandir"/>
                <a:sym typeface="Agrandir"/>
              </a:rPr>
              <a:t>Training Phase</a:t>
            </a:r>
          </a:p>
        </p:txBody>
      </p:sp>
      <p:sp>
        <p:nvSpPr>
          <p:cNvPr id="4" name="Freeform 4"/>
          <p:cNvSpPr/>
          <p:nvPr/>
        </p:nvSpPr>
        <p:spPr>
          <a:xfrm>
            <a:off x="14630400" y="-166005"/>
            <a:ext cx="3830229" cy="2235461"/>
          </a:xfrm>
          <a:custGeom>
            <a:avLst/>
            <a:gdLst/>
            <a:ahLst/>
            <a:cxnLst/>
            <a:rect l="l" t="t" r="r" b="b"/>
            <a:pathLst>
              <a:path w="3830229" h="2235461">
                <a:moveTo>
                  <a:pt x="0" y="0"/>
                </a:moveTo>
                <a:lnTo>
                  <a:pt x="3830229" y="0"/>
                </a:lnTo>
                <a:lnTo>
                  <a:pt x="3830229" y="2235462"/>
                </a:lnTo>
                <a:lnTo>
                  <a:pt x="0" y="22354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F56D6C1F-47EF-B12D-7603-7075B461125C}"/>
              </a:ext>
            </a:extLst>
          </p:cNvPr>
          <p:cNvSpPr txBox="1"/>
          <p:nvPr/>
        </p:nvSpPr>
        <p:spPr>
          <a:xfrm>
            <a:off x="6787123" y="1094342"/>
            <a:ext cx="9932951" cy="10586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ctr">
              <a:lnSpc>
                <a:spcPts val="8527"/>
              </a:lnSpc>
              <a:spcBef>
                <a:spcPct val="0"/>
              </a:spcBef>
            </a:pPr>
            <a:r>
              <a:rPr lang="en-US" sz="7000" spc="-551" dirty="0">
                <a:solidFill>
                  <a:srgbClr val="EBEBEB"/>
                </a:solidFill>
                <a:latin typeface="Agrandir"/>
                <a:ea typeface="Agrandir"/>
                <a:cs typeface="Agrandir"/>
                <a:sym typeface="Agrandir"/>
              </a:rPr>
              <a:t>Validation Phase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C279093-E6E5-D3CB-8799-A99EEA646689}"/>
              </a:ext>
            </a:extLst>
          </p:cNvPr>
          <p:cNvSpPr txBox="1"/>
          <p:nvPr/>
        </p:nvSpPr>
        <p:spPr>
          <a:xfrm>
            <a:off x="1476215" y="2343666"/>
            <a:ext cx="7772400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IN" sz="2400" b="0" i="0" dirty="0">
                <a:solidFill>
                  <a:schemeClr val="bg1"/>
                </a:solidFill>
                <a:effectLst/>
                <a:latin typeface="Agrandir" panose="020B0604020202020204" charset="0"/>
              </a:rPr>
              <a:t>Shuffle and load training batch.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IN" sz="2400" b="0" i="0" dirty="0">
                <a:solidFill>
                  <a:schemeClr val="bg1"/>
                </a:solidFill>
                <a:effectLst/>
                <a:latin typeface="Agrandir" panose="020B0604020202020204" charset="0"/>
              </a:rPr>
              <a:t>Move images and labels to device.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IN" sz="2400" b="0" i="0" dirty="0">
                <a:solidFill>
                  <a:schemeClr val="bg1"/>
                </a:solidFill>
                <a:effectLst/>
                <a:latin typeface="Agrandir" panose="020B0604020202020204" charset="0"/>
              </a:rPr>
              <a:t>Set discriminator and generator to train.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IN" sz="2400" b="0" i="0" dirty="0">
                <a:solidFill>
                  <a:schemeClr val="bg1"/>
                </a:solidFill>
                <a:effectLst/>
                <a:latin typeface="Agrandir" panose="020B0604020202020204" charset="0"/>
              </a:rPr>
              <a:t>Create real and fake label tensors.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IN" sz="2400" b="0" i="0" dirty="0">
                <a:solidFill>
                  <a:schemeClr val="bg1"/>
                </a:solidFill>
                <a:effectLst/>
                <a:latin typeface="Agrandir" panose="020B0604020202020204" charset="0"/>
              </a:rPr>
              <a:t>Zero discriminator gradients.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IN" sz="2400" b="0" i="0" dirty="0">
                <a:solidFill>
                  <a:schemeClr val="bg1"/>
                </a:solidFill>
                <a:effectLst/>
                <a:latin typeface="Agrandir" panose="020B0604020202020204" charset="0"/>
              </a:rPr>
              <a:t>Generate fake images from noise.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IN" sz="2400" b="0" i="0" dirty="0">
                <a:solidFill>
                  <a:schemeClr val="bg1"/>
                </a:solidFill>
                <a:effectLst/>
                <a:latin typeface="Agrandir" panose="020B0604020202020204" charset="0"/>
              </a:rPr>
              <a:t>Compute discriminator output for real images.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IN" sz="2400" b="0" i="0" dirty="0">
                <a:solidFill>
                  <a:schemeClr val="bg1"/>
                </a:solidFill>
                <a:effectLst/>
                <a:latin typeface="Agrandir" panose="020B0604020202020204" charset="0"/>
              </a:rPr>
              <a:t>Compute discriminator output for fake images.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IN" sz="2400" b="0" i="0" dirty="0">
                <a:solidFill>
                  <a:schemeClr val="bg1"/>
                </a:solidFill>
                <a:effectLst/>
                <a:latin typeface="Agrandir" panose="020B0604020202020204" charset="0"/>
              </a:rPr>
              <a:t>Calculate discriminator loss (real + fake).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IN" sz="2400" b="0" i="0" dirty="0">
                <a:solidFill>
                  <a:schemeClr val="bg1"/>
                </a:solidFill>
                <a:effectLst/>
                <a:latin typeface="Agrandir" panose="020B0604020202020204" charset="0"/>
              </a:rPr>
              <a:t>Backpropagate and update discriminator weights.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IN" sz="2400" b="0" i="0" dirty="0">
                <a:solidFill>
                  <a:schemeClr val="bg1"/>
                </a:solidFill>
                <a:effectLst/>
                <a:latin typeface="Agrandir" panose="020B0604020202020204" charset="0"/>
              </a:rPr>
              <a:t>Zero generator gradients.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IN" sz="2400" b="0" i="0" dirty="0">
                <a:solidFill>
                  <a:schemeClr val="bg1"/>
                </a:solidFill>
                <a:effectLst/>
                <a:latin typeface="Agrandir" panose="020B0604020202020204" charset="0"/>
              </a:rPr>
              <a:t>Generate new fake images from noise.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IN" sz="2400" b="0" i="0" dirty="0">
                <a:solidFill>
                  <a:schemeClr val="bg1"/>
                </a:solidFill>
                <a:effectLst/>
                <a:latin typeface="Agrandir" panose="020B0604020202020204" charset="0"/>
              </a:rPr>
              <a:t>Compute discriminator output for fake images.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IN" sz="2400" b="0" i="0" dirty="0">
                <a:solidFill>
                  <a:schemeClr val="bg1"/>
                </a:solidFill>
                <a:effectLst/>
                <a:latin typeface="Agrandir" panose="020B0604020202020204" charset="0"/>
              </a:rPr>
              <a:t>Calculate generator loss (target real).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IN" sz="2400" b="0" i="0" dirty="0">
                <a:solidFill>
                  <a:schemeClr val="bg1"/>
                </a:solidFill>
                <a:effectLst/>
                <a:latin typeface="Agrandir" panose="020B0604020202020204" charset="0"/>
              </a:rPr>
              <a:t>Backpropagate and update generator weights.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IN" sz="2400" b="0" i="0" dirty="0">
                <a:solidFill>
                  <a:schemeClr val="bg1"/>
                </a:solidFill>
                <a:effectLst/>
                <a:latin typeface="Agrandir" panose="020B0604020202020204" charset="0"/>
              </a:rPr>
              <a:t>Accumulate losses for reporting.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904F518-90BD-FF6A-BB4C-069020C59231}"/>
              </a:ext>
            </a:extLst>
          </p:cNvPr>
          <p:cNvSpPr txBox="1"/>
          <p:nvPr/>
        </p:nvSpPr>
        <p:spPr>
          <a:xfrm>
            <a:off x="9246340" y="2628900"/>
            <a:ext cx="690578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IN" sz="2400" b="0" i="0" dirty="0">
                <a:solidFill>
                  <a:schemeClr val="bg1"/>
                </a:solidFill>
                <a:effectLst/>
                <a:latin typeface="Agrandir" panose="020B0604020202020204" charset="0"/>
              </a:rPr>
              <a:t>Set models to evaluation mode.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IN" sz="2400" b="0" i="0" dirty="0">
                <a:solidFill>
                  <a:schemeClr val="bg1"/>
                </a:solidFill>
                <a:effectLst/>
                <a:latin typeface="Agrandir" panose="020B0604020202020204" charset="0"/>
              </a:rPr>
              <a:t>Initialize validation loss accumulator.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IN" sz="2400" b="0" i="0" dirty="0">
                <a:solidFill>
                  <a:schemeClr val="bg1"/>
                </a:solidFill>
                <a:effectLst/>
                <a:latin typeface="Agrandir" panose="020B0604020202020204" charset="0"/>
              </a:rPr>
              <a:t>Loop over validation data batches.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IN" sz="2400" b="0" i="0" dirty="0">
                <a:solidFill>
                  <a:schemeClr val="bg1"/>
                </a:solidFill>
                <a:effectLst/>
                <a:latin typeface="Agrandir" panose="020B0604020202020204" charset="0"/>
              </a:rPr>
              <a:t>Move images and labels to device.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IN" sz="2400" b="0" i="0" dirty="0">
                <a:solidFill>
                  <a:schemeClr val="bg1"/>
                </a:solidFill>
                <a:effectLst/>
                <a:latin typeface="Agrandir" panose="020B0604020202020204" charset="0"/>
              </a:rPr>
              <a:t>Disable gradients (no backpropagation).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IN" sz="2400" b="0" i="0" dirty="0">
                <a:solidFill>
                  <a:schemeClr val="bg1"/>
                </a:solidFill>
                <a:effectLst/>
                <a:latin typeface="Agrandir" panose="020B0604020202020204" charset="0"/>
              </a:rPr>
              <a:t>Compute discriminator output for images.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IN" sz="2400" b="0" i="0" dirty="0">
                <a:solidFill>
                  <a:schemeClr val="bg1"/>
                </a:solidFill>
                <a:effectLst/>
                <a:latin typeface="Agrandir" panose="020B0604020202020204" charset="0"/>
              </a:rPr>
              <a:t>Calculate validation loss (BCE).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IN" sz="2400" b="0" i="0" dirty="0">
                <a:solidFill>
                  <a:schemeClr val="bg1"/>
                </a:solidFill>
                <a:effectLst/>
                <a:latin typeface="Agrandir" panose="020B0604020202020204" charset="0"/>
              </a:rPr>
              <a:t>Accumulate validation loss.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IN" sz="2400" b="0" i="0" dirty="0">
                <a:solidFill>
                  <a:schemeClr val="bg1"/>
                </a:solidFill>
                <a:effectLst/>
                <a:latin typeface="Agrandir" panose="020B0604020202020204" charset="0"/>
              </a:rPr>
              <a:t>Count correct predictions for accuracy.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IN" sz="2400" b="0" i="0" dirty="0">
                <a:solidFill>
                  <a:schemeClr val="bg1"/>
                </a:solidFill>
                <a:effectLst/>
                <a:latin typeface="Agrandir" panose="020B0604020202020204" charset="0"/>
              </a:rPr>
              <a:t>Compute average validation loss.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IN" sz="2400" b="0" i="0" dirty="0">
                <a:solidFill>
                  <a:schemeClr val="bg1"/>
                </a:solidFill>
                <a:effectLst/>
                <a:latin typeface="Agrandir" panose="020B0604020202020204" charset="0"/>
              </a:rPr>
              <a:t>Calculate validation accuracy.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IN" sz="2400" b="0" i="0" dirty="0">
                <a:solidFill>
                  <a:schemeClr val="bg1"/>
                </a:solidFill>
                <a:effectLst/>
                <a:latin typeface="Agrandir" panose="020B0604020202020204" charset="0"/>
              </a:rPr>
              <a:t>Log or store validation results.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4D85270-F49C-EE98-D139-B8CE4AE452E2}"/>
              </a:ext>
            </a:extLst>
          </p:cNvPr>
          <p:cNvSpPr txBox="1"/>
          <p:nvPr/>
        </p:nvSpPr>
        <p:spPr>
          <a:xfrm>
            <a:off x="16853131" y="690115"/>
            <a:ext cx="7372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fld id="{B6F15528-21DE-4FAA-801E-634DDDAF4B2B}" type="slidenum">
              <a:rPr lang="en-US" sz="2800" smtClean="0">
                <a:solidFill>
                  <a:schemeClr val="bg1"/>
                </a:solidFill>
                <a:latin typeface="Agrandir" panose="020B0604020202020204" charset="0"/>
              </a:rPr>
              <a:pPr/>
              <a:t>10</a:t>
            </a:fld>
            <a:endParaRPr lang="en-IN" sz="2800" dirty="0">
              <a:latin typeface="Agrandir" panose="020B0604020202020204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74068" y="3019658"/>
            <a:ext cx="8016895" cy="5595893"/>
            <a:chOff x="0" y="0"/>
            <a:chExt cx="2330694" cy="162587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30695" cy="1625872"/>
            </a:xfrm>
            <a:custGeom>
              <a:avLst/>
              <a:gdLst/>
              <a:ahLst/>
              <a:cxnLst/>
              <a:rect l="l" t="t" r="r" b="b"/>
              <a:pathLst>
                <a:path w="2330695" h="1625872">
                  <a:moveTo>
                    <a:pt x="49867" y="0"/>
                  </a:moveTo>
                  <a:lnTo>
                    <a:pt x="2280828" y="0"/>
                  </a:lnTo>
                  <a:cubicBezTo>
                    <a:pt x="2294053" y="0"/>
                    <a:pt x="2306737" y="5254"/>
                    <a:pt x="2316089" y="14606"/>
                  </a:cubicBezTo>
                  <a:cubicBezTo>
                    <a:pt x="2325441" y="23958"/>
                    <a:pt x="2330695" y="36641"/>
                    <a:pt x="2330695" y="49867"/>
                  </a:cubicBezTo>
                  <a:lnTo>
                    <a:pt x="2330695" y="1576005"/>
                  </a:lnTo>
                  <a:cubicBezTo>
                    <a:pt x="2330695" y="1589231"/>
                    <a:pt x="2325441" y="1601915"/>
                    <a:pt x="2316089" y="1611266"/>
                  </a:cubicBezTo>
                  <a:cubicBezTo>
                    <a:pt x="2306737" y="1620618"/>
                    <a:pt x="2294053" y="1625872"/>
                    <a:pt x="2280828" y="1625872"/>
                  </a:cubicBezTo>
                  <a:lnTo>
                    <a:pt x="49867" y="1625872"/>
                  </a:lnTo>
                  <a:cubicBezTo>
                    <a:pt x="36641" y="1625872"/>
                    <a:pt x="23958" y="1620618"/>
                    <a:pt x="14606" y="1611266"/>
                  </a:cubicBezTo>
                  <a:cubicBezTo>
                    <a:pt x="5254" y="1601915"/>
                    <a:pt x="0" y="1589231"/>
                    <a:pt x="0" y="1576005"/>
                  </a:cubicBezTo>
                  <a:lnTo>
                    <a:pt x="0" y="49867"/>
                  </a:lnTo>
                  <a:cubicBezTo>
                    <a:pt x="0" y="36641"/>
                    <a:pt x="5254" y="23958"/>
                    <a:pt x="14606" y="14606"/>
                  </a:cubicBezTo>
                  <a:cubicBezTo>
                    <a:pt x="23958" y="5254"/>
                    <a:pt x="36641" y="0"/>
                    <a:pt x="49867" y="0"/>
                  </a:cubicBezTo>
                  <a:close/>
                </a:path>
              </a:pathLst>
            </a:custGeom>
            <a:solidFill>
              <a:srgbClr val="7CD3E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66675"/>
              <a:ext cx="2330694" cy="16925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707553" y="2988248"/>
            <a:ext cx="8580447" cy="5911872"/>
            <a:chOff x="0" y="0"/>
            <a:chExt cx="2259871" cy="155703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259871" cy="1557036"/>
            </a:xfrm>
            <a:custGeom>
              <a:avLst/>
              <a:gdLst/>
              <a:ahLst/>
              <a:cxnLst/>
              <a:rect l="l" t="t" r="r" b="b"/>
              <a:pathLst>
                <a:path w="2259871" h="1557036">
                  <a:moveTo>
                    <a:pt x="50527" y="0"/>
                  </a:moveTo>
                  <a:lnTo>
                    <a:pt x="2209343" y="0"/>
                  </a:lnTo>
                  <a:cubicBezTo>
                    <a:pt x="2222744" y="0"/>
                    <a:pt x="2235596" y="5323"/>
                    <a:pt x="2245072" y="14799"/>
                  </a:cubicBezTo>
                  <a:cubicBezTo>
                    <a:pt x="2254547" y="24275"/>
                    <a:pt x="2259871" y="37127"/>
                    <a:pt x="2259871" y="50527"/>
                  </a:cubicBezTo>
                  <a:lnTo>
                    <a:pt x="2259871" y="1506509"/>
                  </a:lnTo>
                  <a:cubicBezTo>
                    <a:pt x="2259871" y="1534414"/>
                    <a:pt x="2237249" y="1557036"/>
                    <a:pt x="2209343" y="1557036"/>
                  </a:cubicBezTo>
                  <a:lnTo>
                    <a:pt x="50527" y="1557036"/>
                  </a:lnTo>
                  <a:cubicBezTo>
                    <a:pt x="37127" y="1557036"/>
                    <a:pt x="24275" y="1551713"/>
                    <a:pt x="14799" y="1542237"/>
                  </a:cubicBezTo>
                  <a:cubicBezTo>
                    <a:pt x="5323" y="1532761"/>
                    <a:pt x="0" y="1519909"/>
                    <a:pt x="0" y="1506509"/>
                  </a:cubicBezTo>
                  <a:lnTo>
                    <a:pt x="0" y="50527"/>
                  </a:lnTo>
                  <a:cubicBezTo>
                    <a:pt x="0" y="22622"/>
                    <a:pt x="22622" y="0"/>
                    <a:pt x="50527" y="0"/>
                  </a:cubicBezTo>
                  <a:close/>
                </a:path>
              </a:pathLst>
            </a:custGeom>
            <a:solidFill>
              <a:srgbClr val="7CD3ED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66675"/>
              <a:ext cx="2259871" cy="16237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00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454392" y="1798376"/>
            <a:ext cx="7126056" cy="10900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8527"/>
              </a:lnSpc>
              <a:spcBef>
                <a:spcPct val="0"/>
              </a:spcBef>
            </a:pPr>
            <a:r>
              <a:rPr lang="en-US" sz="7200" spc="-551" dirty="0">
                <a:solidFill>
                  <a:srgbClr val="1524A7"/>
                </a:solidFill>
                <a:latin typeface="Agrandir" panose="020B0604020202020204" charset="0"/>
                <a:ea typeface="Agrandir Bold"/>
                <a:cs typeface="Agrandir Bold"/>
                <a:sym typeface="Agrandir Bold"/>
              </a:rPr>
              <a:t>Key Concepts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898926" y="3849251"/>
            <a:ext cx="7315200" cy="41898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 algn="just">
              <a:lnSpc>
                <a:spcPct val="20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sz="2800" spc="-199" dirty="0" err="1">
                <a:solidFill>
                  <a:srgbClr val="1524A7"/>
                </a:solidFill>
                <a:latin typeface="Agrandir"/>
                <a:ea typeface="Agrandir"/>
                <a:cs typeface="Agrandir"/>
                <a:sym typeface="Agrandir"/>
              </a:rPr>
              <a:t>LeakyReLU</a:t>
            </a:r>
            <a:endParaRPr lang="en-US" sz="2800" spc="-199" dirty="0">
              <a:solidFill>
                <a:srgbClr val="1524A7"/>
              </a:solidFill>
              <a:latin typeface="Agrandir"/>
              <a:ea typeface="Agrandir"/>
              <a:cs typeface="Agrandir"/>
              <a:sym typeface="Agrandir"/>
            </a:endParaRPr>
          </a:p>
          <a:p>
            <a:pPr marL="571500" indent="-571500" algn="just">
              <a:lnSpc>
                <a:spcPct val="20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sz="2800" spc="-199" dirty="0">
                <a:solidFill>
                  <a:srgbClr val="1524A7"/>
                </a:solidFill>
                <a:latin typeface="Agrandir"/>
                <a:ea typeface="Agrandir"/>
                <a:cs typeface="Agrandir"/>
                <a:sym typeface="Agrandir"/>
              </a:rPr>
              <a:t>Batch Normalization</a:t>
            </a:r>
          </a:p>
          <a:p>
            <a:pPr marL="571500" indent="-571500" algn="just">
              <a:lnSpc>
                <a:spcPct val="20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sz="2800" spc="-199" dirty="0">
                <a:solidFill>
                  <a:srgbClr val="1524A7"/>
                </a:solidFill>
                <a:latin typeface="Agrandir"/>
                <a:ea typeface="Agrandir"/>
                <a:cs typeface="Agrandir"/>
                <a:sym typeface="Agrandir"/>
              </a:rPr>
              <a:t>Sigmoid Function</a:t>
            </a:r>
          </a:p>
          <a:p>
            <a:pPr marL="571500" indent="-571500" algn="just">
              <a:lnSpc>
                <a:spcPct val="20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sz="2800" spc="-199" dirty="0">
                <a:solidFill>
                  <a:srgbClr val="1524A7"/>
                </a:solidFill>
                <a:latin typeface="Agrandir"/>
                <a:ea typeface="Agrandir"/>
                <a:cs typeface="Agrandir"/>
                <a:sym typeface="Agrandir"/>
              </a:rPr>
              <a:t>Verification Probability</a:t>
            </a:r>
          </a:p>
          <a:p>
            <a:pPr marL="342900" indent="-342900" algn="just">
              <a:lnSpc>
                <a:spcPct val="20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endParaRPr lang="en-US" sz="2800" spc="-199" dirty="0">
              <a:solidFill>
                <a:srgbClr val="1524A7"/>
              </a:solidFill>
              <a:latin typeface="Agrandir"/>
              <a:ea typeface="Agrandir"/>
              <a:cs typeface="Agrandir"/>
              <a:sym typeface="Agrandir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9C7A06D-E6E3-5966-CE3E-6C1CED8B0656}"/>
              </a:ext>
            </a:extLst>
          </p:cNvPr>
          <p:cNvSpPr txBox="1"/>
          <p:nvPr/>
        </p:nvSpPr>
        <p:spPr>
          <a:xfrm>
            <a:off x="1454392" y="3757815"/>
            <a:ext cx="7660969" cy="51423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IN" sz="2800" dirty="0">
                <a:solidFill>
                  <a:schemeClr val="tx2">
                    <a:lumMod val="75000"/>
                  </a:schemeClr>
                </a:solidFill>
                <a:latin typeface="Agrandir" panose="020B0604020202020204" charset="0"/>
              </a:rPr>
              <a:t>Labelling of Persons</a:t>
            </a:r>
          </a:p>
          <a:p>
            <a:pPr marL="342900" indent="-342900" algn="just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IN" sz="2800" dirty="0">
                <a:solidFill>
                  <a:schemeClr val="tx2">
                    <a:lumMod val="75000"/>
                  </a:schemeClr>
                </a:solidFill>
                <a:latin typeface="Agrandir" panose="020B0604020202020204" charset="0"/>
              </a:rPr>
              <a:t>Supervised learning framework</a:t>
            </a:r>
          </a:p>
          <a:p>
            <a:pPr marL="342900" indent="-342900" algn="just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IN" sz="2800" dirty="0">
                <a:solidFill>
                  <a:schemeClr val="tx2">
                    <a:lumMod val="75000"/>
                  </a:schemeClr>
                </a:solidFill>
                <a:latin typeface="Agrandir" panose="020B0604020202020204" charset="0"/>
              </a:rPr>
              <a:t>Data Augmentation Techniques</a:t>
            </a:r>
          </a:p>
          <a:p>
            <a:pPr marL="342900" indent="-342900" algn="just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IN" sz="2800" dirty="0">
                <a:solidFill>
                  <a:schemeClr val="tx2">
                    <a:lumMod val="75000"/>
                  </a:schemeClr>
                </a:solidFill>
                <a:latin typeface="Agrandir" panose="020B0604020202020204" charset="0"/>
              </a:rPr>
              <a:t>Preventing Overfitting</a:t>
            </a:r>
          </a:p>
          <a:p>
            <a:pPr marL="342900" indent="-342900" algn="just">
              <a:lnSpc>
                <a:spcPct val="200000"/>
              </a:lnSpc>
              <a:buFont typeface="Wingdings" panose="05000000000000000000" pitchFamily="2" charset="2"/>
              <a:buChar char="Ø"/>
            </a:pPr>
            <a:endParaRPr lang="en-IN" sz="2800" dirty="0"/>
          </a:p>
          <a:p>
            <a:pPr marL="342900" indent="-342900" algn="just">
              <a:lnSpc>
                <a:spcPct val="200000"/>
              </a:lnSpc>
              <a:buFont typeface="Wingdings" panose="05000000000000000000" pitchFamily="2" charset="2"/>
              <a:buChar char="Ø"/>
            </a:pPr>
            <a:endParaRPr lang="en-IN" sz="2800" dirty="0"/>
          </a:p>
        </p:txBody>
      </p:sp>
      <p:sp>
        <p:nvSpPr>
          <p:cNvPr id="16" name="TextBox 8">
            <a:extLst>
              <a:ext uri="{FF2B5EF4-FFF2-40B4-BE49-F238E27FC236}">
                <a16:creationId xmlns:a16="http://schemas.microsoft.com/office/drawing/2014/main" id="{E4271AFB-B488-5AA6-A0B8-580FFC08783D}"/>
              </a:ext>
            </a:extLst>
          </p:cNvPr>
          <p:cNvSpPr txBox="1"/>
          <p:nvPr/>
        </p:nvSpPr>
        <p:spPr>
          <a:xfrm>
            <a:off x="10552344" y="1771628"/>
            <a:ext cx="7126056" cy="10900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8527"/>
              </a:lnSpc>
              <a:spcBef>
                <a:spcPct val="0"/>
              </a:spcBef>
            </a:pPr>
            <a:r>
              <a:rPr lang="en-US" sz="7200" spc="-551" dirty="0">
                <a:solidFill>
                  <a:srgbClr val="1524A7"/>
                </a:solidFill>
                <a:latin typeface="Agrandir" panose="020B0604020202020204" charset="0"/>
                <a:ea typeface="Agrandir Bold"/>
                <a:cs typeface="Agrandir Bold"/>
                <a:sym typeface="Agrandir Bold"/>
              </a:rPr>
              <a:t>Model Architecture</a:t>
            </a:r>
          </a:p>
        </p:txBody>
      </p:sp>
      <p:sp>
        <p:nvSpPr>
          <p:cNvPr id="17" name="Freeform 4">
            <a:extLst>
              <a:ext uri="{FF2B5EF4-FFF2-40B4-BE49-F238E27FC236}">
                <a16:creationId xmlns:a16="http://schemas.microsoft.com/office/drawing/2014/main" id="{0C91FBFC-93AA-427B-B859-F2BB113C461F}"/>
              </a:ext>
            </a:extLst>
          </p:cNvPr>
          <p:cNvSpPr/>
          <p:nvPr/>
        </p:nvSpPr>
        <p:spPr>
          <a:xfrm>
            <a:off x="14556526" y="-89031"/>
            <a:ext cx="3830229" cy="2235461"/>
          </a:xfrm>
          <a:custGeom>
            <a:avLst/>
            <a:gdLst/>
            <a:ahLst/>
            <a:cxnLst/>
            <a:rect l="l" t="t" r="r" b="b"/>
            <a:pathLst>
              <a:path w="3830229" h="2235461">
                <a:moveTo>
                  <a:pt x="0" y="0"/>
                </a:moveTo>
                <a:lnTo>
                  <a:pt x="3830229" y="0"/>
                </a:lnTo>
                <a:lnTo>
                  <a:pt x="3830229" y="2235462"/>
                </a:lnTo>
                <a:lnTo>
                  <a:pt x="0" y="22354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4B91AC3-3A9C-6445-B079-98687290CC83}"/>
              </a:ext>
            </a:extLst>
          </p:cNvPr>
          <p:cNvSpPr txBox="1"/>
          <p:nvPr/>
        </p:nvSpPr>
        <p:spPr>
          <a:xfrm>
            <a:off x="16916400" y="766677"/>
            <a:ext cx="76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fld id="{B6F15528-21DE-4FAA-801E-634DDDAF4B2B}" type="slidenum">
              <a:rPr lang="en-US" sz="2800" smtClean="0">
                <a:solidFill>
                  <a:schemeClr val="bg1"/>
                </a:solidFill>
                <a:latin typeface="Agrandir" panose="020B0604020202020204" charset="0"/>
              </a:rPr>
              <a:pPr/>
              <a:t>11</a:t>
            </a:fld>
            <a:endParaRPr lang="en-IN" sz="2800" dirty="0">
              <a:latin typeface="Agrandir" panose="020B0604020202020204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24000" y="1364481"/>
            <a:ext cx="14782800" cy="8839199"/>
          </a:xfrm>
          <a:custGeom>
            <a:avLst/>
            <a:gdLst/>
            <a:ahLst/>
            <a:cxnLst/>
            <a:rect l="l" t="t" r="r" b="b"/>
            <a:pathLst>
              <a:path w="11315612" h="8370453">
                <a:moveTo>
                  <a:pt x="0" y="0"/>
                </a:moveTo>
                <a:lnTo>
                  <a:pt x="11315612" y="0"/>
                </a:lnTo>
                <a:lnTo>
                  <a:pt x="11315612" y="8370452"/>
                </a:lnTo>
                <a:lnTo>
                  <a:pt x="0" y="83704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1504" t="-1749" r="-14717" b="-12687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669762" y="373311"/>
            <a:ext cx="14948477" cy="10258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7762"/>
              </a:lnSpc>
              <a:spcBef>
                <a:spcPct val="0"/>
              </a:spcBef>
            </a:pPr>
            <a:r>
              <a:rPr lang="en-US" sz="7200" spc="-502" dirty="0">
                <a:solidFill>
                  <a:srgbClr val="1524A7"/>
                </a:solidFill>
                <a:latin typeface="Agrandir"/>
                <a:ea typeface="Agrandir"/>
                <a:cs typeface="Agrandir"/>
                <a:sym typeface="Agrandir"/>
              </a:rPr>
              <a:t>Flowchart of the Training Model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987FE9C-07EF-5425-A249-E75A5465DCAA}"/>
              </a:ext>
            </a:extLst>
          </p:cNvPr>
          <p:cNvSpPr txBox="1"/>
          <p:nvPr/>
        </p:nvSpPr>
        <p:spPr>
          <a:xfrm>
            <a:off x="1669762" y="9182100"/>
            <a:ext cx="5950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Agrandir" panose="020B0604020202020204" charset="0"/>
              </a:rPr>
              <a:t>Fig. 3. Flowchart of training model</a:t>
            </a:r>
          </a:p>
        </p:txBody>
      </p:sp>
      <p:sp>
        <p:nvSpPr>
          <p:cNvPr id="10" name="Freeform 4">
            <a:extLst>
              <a:ext uri="{FF2B5EF4-FFF2-40B4-BE49-F238E27FC236}">
                <a16:creationId xmlns:a16="http://schemas.microsoft.com/office/drawing/2014/main" id="{F14E13CD-9A08-785B-4EAA-F0249522E466}"/>
              </a:ext>
            </a:extLst>
          </p:cNvPr>
          <p:cNvSpPr/>
          <p:nvPr/>
        </p:nvSpPr>
        <p:spPr>
          <a:xfrm>
            <a:off x="15544798" y="-127325"/>
            <a:ext cx="2918155" cy="1488200"/>
          </a:xfrm>
          <a:custGeom>
            <a:avLst/>
            <a:gdLst/>
            <a:ahLst/>
            <a:cxnLst/>
            <a:rect l="l" t="t" r="r" b="b"/>
            <a:pathLst>
              <a:path w="3830229" h="2235461">
                <a:moveTo>
                  <a:pt x="0" y="0"/>
                </a:moveTo>
                <a:lnTo>
                  <a:pt x="3830229" y="0"/>
                </a:lnTo>
                <a:lnTo>
                  <a:pt x="3830229" y="2235462"/>
                </a:lnTo>
                <a:lnTo>
                  <a:pt x="0" y="22354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Slide Number Placeholder 13">
            <a:extLst>
              <a:ext uri="{FF2B5EF4-FFF2-40B4-BE49-F238E27FC236}">
                <a16:creationId xmlns:a16="http://schemas.microsoft.com/office/drawing/2014/main" id="{E85965E7-7706-805A-346E-01601E85FD2A}"/>
              </a:ext>
            </a:extLst>
          </p:cNvPr>
          <p:cNvSpPr txBox="1">
            <a:spLocks/>
          </p:cNvSpPr>
          <p:nvPr/>
        </p:nvSpPr>
        <p:spPr>
          <a:xfrm>
            <a:off x="16133400" y="434212"/>
            <a:ext cx="17409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z="2800" smtClean="0">
                <a:solidFill>
                  <a:schemeClr val="bg1"/>
                </a:solidFill>
                <a:latin typeface="Agrandir" panose="020B0604020202020204" charset="0"/>
              </a:rPr>
              <a:pPr/>
              <a:t>12</a:t>
            </a:fld>
            <a:endParaRPr lang="en-US" sz="2800" dirty="0">
              <a:solidFill>
                <a:schemeClr val="bg1"/>
              </a:solidFill>
              <a:latin typeface="Agrandir" panose="020B0604020202020204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4">
            <a:extLst>
              <a:ext uri="{FF2B5EF4-FFF2-40B4-BE49-F238E27FC236}">
                <a16:creationId xmlns:a16="http://schemas.microsoft.com/office/drawing/2014/main" id="{A849CC7E-FFF3-E3A9-BBDB-A1089889D030}"/>
              </a:ext>
            </a:extLst>
          </p:cNvPr>
          <p:cNvSpPr/>
          <p:nvPr/>
        </p:nvSpPr>
        <p:spPr>
          <a:xfrm>
            <a:off x="15477364" y="-95434"/>
            <a:ext cx="2918155" cy="1488200"/>
          </a:xfrm>
          <a:custGeom>
            <a:avLst/>
            <a:gdLst/>
            <a:ahLst/>
            <a:cxnLst/>
            <a:rect l="l" t="t" r="r" b="b"/>
            <a:pathLst>
              <a:path w="3830229" h="2235461">
                <a:moveTo>
                  <a:pt x="0" y="0"/>
                </a:moveTo>
                <a:lnTo>
                  <a:pt x="3830229" y="0"/>
                </a:lnTo>
                <a:lnTo>
                  <a:pt x="3830229" y="2235462"/>
                </a:lnTo>
                <a:lnTo>
                  <a:pt x="0" y="22354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" name="Freeform 2"/>
          <p:cNvSpPr/>
          <p:nvPr/>
        </p:nvSpPr>
        <p:spPr>
          <a:xfrm>
            <a:off x="381000" y="1384793"/>
            <a:ext cx="16764000" cy="8902207"/>
          </a:xfrm>
          <a:custGeom>
            <a:avLst/>
            <a:gdLst/>
            <a:ahLst/>
            <a:cxnLst/>
            <a:rect l="l" t="t" r="r" b="b"/>
            <a:pathLst>
              <a:path w="14899934" h="8343963">
                <a:moveTo>
                  <a:pt x="0" y="0"/>
                </a:moveTo>
                <a:lnTo>
                  <a:pt x="14899934" y="0"/>
                </a:lnTo>
                <a:lnTo>
                  <a:pt x="14899934" y="8343963"/>
                </a:lnTo>
                <a:lnTo>
                  <a:pt x="0" y="834396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745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685800" y="201926"/>
            <a:ext cx="14948477" cy="1000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7762"/>
              </a:lnSpc>
              <a:spcBef>
                <a:spcPct val="0"/>
              </a:spcBef>
            </a:pPr>
            <a:r>
              <a:rPr lang="en-US" sz="7200" spc="-502" dirty="0">
                <a:solidFill>
                  <a:srgbClr val="1524A7"/>
                </a:solidFill>
                <a:latin typeface="Agrandir"/>
                <a:ea typeface="Agrandir"/>
                <a:cs typeface="Agrandir"/>
                <a:sym typeface="Agrandir"/>
              </a:rPr>
              <a:t>Flowchart of Face Verification Process</a:t>
            </a:r>
          </a:p>
        </p:txBody>
      </p:sp>
      <p:sp>
        <p:nvSpPr>
          <p:cNvPr id="7" name="Slide Number Placeholder 13">
            <a:extLst>
              <a:ext uri="{FF2B5EF4-FFF2-40B4-BE49-F238E27FC236}">
                <a16:creationId xmlns:a16="http://schemas.microsoft.com/office/drawing/2014/main" id="{441B22F5-33CB-E3A4-30CD-CDC44DDF567E}"/>
              </a:ext>
            </a:extLst>
          </p:cNvPr>
          <p:cNvSpPr txBox="1">
            <a:spLocks/>
          </p:cNvSpPr>
          <p:nvPr/>
        </p:nvSpPr>
        <p:spPr>
          <a:xfrm>
            <a:off x="16065948" y="466103"/>
            <a:ext cx="17409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z="2800" smtClean="0">
                <a:solidFill>
                  <a:schemeClr val="bg1"/>
                </a:solidFill>
              </a:rPr>
              <a:pPr/>
              <a:t>13</a:t>
            </a:fld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F43008-155B-6252-9878-7C815E0415A1}"/>
              </a:ext>
            </a:extLst>
          </p:cNvPr>
          <p:cNvSpPr txBox="1"/>
          <p:nvPr/>
        </p:nvSpPr>
        <p:spPr>
          <a:xfrm>
            <a:off x="838200" y="9486900"/>
            <a:ext cx="5950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Agrandir" panose="020B0604020202020204" charset="0"/>
              </a:rPr>
              <a:t>Fig. 4. Flowchart of face verification process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077200" y="3371696"/>
            <a:ext cx="9998078" cy="3812715"/>
          </a:xfrm>
          <a:custGeom>
            <a:avLst/>
            <a:gdLst/>
            <a:ahLst/>
            <a:cxnLst/>
            <a:rect l="l" t="t" r="r" b="b"/>
            <a:pathLst>
              <a:path w="9998078" h="3812715">
                <a:moveTo>
                  <a:pt x="0" y="0"/>
                </a:moveTo>
                <a:lnTo>
                  <a:pt x="9998078" y="0"/>
                </a:lnTo>
                <a:lnTo>
                  <a:pt x="9998078" y="3812715"/>
                </a:lnTo>
                <a:lnTo>
                  <a:pt x="0" y="381271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629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667557" y="2235133"/>
            <a:ext cx="6792378" cy="6085842"/>
          </a:xfrm>
          <a:custGeom>
            <a:avLst/>
            <a:gdLst/>
            <a:ahLst/>
            <a:cxnLst/>
            <a:rect l="l" t="t" r="r" b="b"/>
            <a:pathLst>
              <a:path w="6792378" h="6085842">
                <a:moveTo>
                  <a:pt x="0" y="0"/>
                </a:moveTo>
                <a:lnTo>
                  <a:pt x="6792378" y="0"/>
                </a:lnTo>
                <a:lnTo>
                  <a:pt x="6792378" y="6085842"/>
                </a:lnTo>
                <a:lnTo>
                  <a:pt x="0" y="608584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85868" y="368355"/>
            <a:ext cx="16408109" cy="1219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0056"/>
              </a:lnSpc>
              <a:spcBef>
                <a:spcPct val="0"/>
              </a:spcBef>
            </a:pPr>
            <a:r>
              <a:rPr lang="en-US" sz="7000" b="1" spc="-650" dirty="0">
                <a:solidFill>
                  <a:srgbClr val="1524A7"/>
                </a:solidFill>
                <a:latin typeface="Agrandir" panose="020B0604020202020204" charset="0"/>
                <a:ea typeface="Agrandir Bold"/>
                <a:cs typeface="Agrandir Bold"/>
                <a:sym typeface="Agrandir Bold"/>
              </a:rPr>
              <a:t>Results and Outcomes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90600" y="8597923"/>
            <a:ext cx="6792378" cy="4185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750"/>
              </a:lnSpc>
              <a:spcBef>
                <a:spcPct val="0"/>
              </a:spcBef>
            </a:pPr>
            <a:r>
              <a:rPr lang="en-US" spc="82" dirty="0">
                <a:solidFill>
                  <a:srgbClr val="212121"/>
                </a:solidFill>
                <a:latin typeface="Aileron"/>
                <a:ea typeface="Aileron"/>
                <a:cs typeface="Aileron"/>
                <a:sym typeface="Aileron"/>
              </a:rPr>
              <a:t>Fig. 5. Plotting of losses through DCGAN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836593" y="7683272"/>
            <a:ext cx="7928066" cy="9334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750"/>
              </a:lnSpc>
              <a:spcBef>
                <a:spcPct val="0"/>
              </a:spcBef>
            </a:pPr>
            <a:r>
              <a:rPr lang="en-US" spc="82" dirty="0">
                <a:solidFill>
                  <a:srgbClr val="212121"/>
                </a:solidFill>
                <a:latin typeface="Aileron"/>
                <a:ea typeface="Aileron"/>
                <a:cs typeface="Aileron"/>
                <a:sym typeface="Aileron"/>
              </a:rPr>
              <a:t>Training and Validation accuracy along with reduction of learning rate and early stopping</a:t>
            </a:r>
          </a:p>
        </p:txBody>
      </p:sp>
      <p:sp>
        <p:nvSpPr>
          <p:cNvPr id="7" name="Freeform 7"/>
          <p:cNvSpPr/>
          <p:nvPr/>
        </p:nvSpPr>
        <p:spPr>
          <a:xfrm>
            <a:off x="15171993" y="0"/>
            <a:ext cx="3116007" cy="1818615"/>
          </a:xfrm>
          <a:custGeom>
            <a:avLst/>
            <a:gdLst/>
            <a:ahLst/>
            <a:cxnLst/>
            <a:rect l="l" t="t" r="r" b="b"/>
            <a:pathLst>
              <a:path w="3116007" h="1818615">
                <a:moveTo>
                  <a:pt x="0" y="0"/>
                </a:moveTo>
                <a:lnTo>
                  <a:pt x="3116007" y="0"/>
                </a:lnTo>
                <a:lnTo>
                  <a:pt x="3116007" y="1818615"/>
                </a:lnTo>
                <a:lnTo>
                  <a:pt x="0" y="18186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1" name="Slide Number Placeholder 13">
            <a:extLst>
              <a:ext uri="{FF2B5EF4-FFF2-40B4-BE49-F238E27FC236}">
                <a16:creationId xmlns:a16="http://schemas.microsoft.com/office/drawing/2014/main" id="{178547C3-469C-0B1A-0EC7-E799B10F256C}"/>
              </a:ext>
            </a:extLst>
          </p:cNvPr>
          <p:cNvSpPr txBox="1">
            <a:spLocks/>
          </p:cNvSpPr>
          <p:nvPr/>
        </p:nvSpPr>
        <p:spPr>
          <a:xfrm>
            <a:off x="15859521" y="726744"/>
            <a:ext cx="17409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z="2800" smtClean="0">
                <a:solidFill>
                  <a:schemeClr val="bg1"/>
                </a:solidFill>
              </a:rPr>
              <a:pPr/>
              <a:t>14</a:t>
            </a:fld>
            <a:endParaRPr lang="en-US" sz="2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1997275"/>
            <a:ext cx="8115300" cy="7100888"/>
          </a:xfrm>
          <a:custGeom>
            <a:avLst/>
            <a:gdLst/>
            <a:ahLst/>
            <a:cxnLst/>
            <a:rect l="l" t="t" r="r" b="b"/>
            <a:pathLst>
              <a:path w="8115300" h="7100888">
                <a:moveTo>
                  <a:pt x="0" y="0"/>
                </a:moveTo>
                <a:lnTo>
                  <a:pt x="8115300" y="0"/>
                </a:lnTo>
                <a:lnTo>
                  <a:pt x="8115300" y="7100888"/>
                </a:lnTo>
                <a:lnTo>
                  <a:pt x="0" y="71008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552668" y="1997275"/>
            <a:ext cx="8150230" cy="7100887"/>
          </a:xfrm>
          <a:custGeom>
            <a:avLst/>
            <a:gdLst/>
            <a:ahLst/>
            <a:cxnLst/>
            <a:rect l="l" t="t" r="r" b="b"/>
            <a:pathLst>
              <a:path w="8150230" h="7100887">
                <a:moveTo>
                  <a:pt x="0" y="0"/>
                </a:moveTo>
                <a:lnTo>
                  <a:pt x="8150229" y="0"/>
                </a:lnTo>
                <a:lnTo>
                  <a:pt x="8150229" y="7100888"/>
                </a:lnTo>
                <a:lnTo>
                  <a:pt x="0" y="71008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352537" y="493403"/>
            <a:ext cx="16408109" cy="12125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0056"/>
              </a:lnSpc>
              <a:spcBef>
                <a:spcPct val="0"/>
              </a:spcBef>
            </a:pPr>
            <a:r>
              <a:rPr lang="en-US" sz="7000" spc="-650" dirty="0">
                <a:solidFill>
                  <a:srgbClr val="1524A7"/>
                </a:solidFill>
                <a:latin typeface="Agrandir"/>
                <a:ea typeface="Agrandir"/>
                <a:cs typeface="Agrandir"/>
                <a:sym typeface="Agrandir"/>
              </a:rPr>
              <a:t>Results and Outcomes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524000" y="9379611"/>
            <a:ext cx="7839370" cy="4185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750"/>
              </a:lnSpc>
              <a:spcBef>
                <a:spcPct val="0"/>
              </a:spcBef>
            </a:pPr>
            <a:r>
              <a:rPr lang="en-US" spc="82" dirty="0">
                <a:solidFill>
                  <a:srgbClr val="212121"/>
                </a:solidFill>
                <a:latin typeface="Aileron"/>
                <a:ea typeface="Aileron"/>
                <a:cs typeface="Aileron"/>
                <a:sym typeface="Aileron"/>
              </a:rPr>
              <a:t>Fig. 6. Plotting of Training losses through DCGAN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761100" y="9357973"/>
            <a:ext cx="7839370" cy="4185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750"/>
              </a:lnSpc>
              <a:spcBef>
                <a:spcPct val="0"/>
              </a:spcBef>
            </a:pPr>
            <a:r>
              <a:rPr lang="en-US" spc="82" dirty="0">
                <a:solidFill>
                  <a:srgbClr val="212121"/>
                </a:solidFill>
                <a:latin typeface="Aileron"/>
                <a:ea typeface="Aileron"/>
                <a:cs typeface="Aileron"/>
                <a:sym typeface="Aileron"/>
              </a:rPr>
              <a:t>Fig. 7. Plotting of Training Balance( D/G Loss Ratio)</a:t>
            </a:r>
          </a:p>
        </p:txBody>
      </p:sp>
      <p:sp>
        <p:nvSpPr>
          <p:cNvPr id="7" name="Freeform 7"/>
          <p:cNvSpPr/>
          <p:nvPr/>
        </p:nvSpPr>
        <p:spPr>
          <a:xfrm>
            <a:off x="15171993" y="0"/>
            <a:ext cx="3116007" cy="1818615"/>
          </a:xfrm>
          <a:custGeom>
            <a:avLst/>
            <a:gdLst/>
            <a:ahLst/>
            <a:cxnLst/>
            <a:rect l="l" t="t" r="r" b="b"/>
            <a:pathLst>
              <a:path w="3116007" h="1818615">
                <a:moveTo>
                  <a:pt x="0" y="0"/>
                </a:moveTo>
                <a:lnTo>
                  <a:pt x="3116007" y="0"/>
                </a:lnTo>
                <a:lnTo>
                  <a:pt x="3116007" y="1818615"/>
                </a:lnTo>
                <a:lnTo>
                  <a:pt x="0" y="18186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1" name="Slide Number Placeholder 13">
            <a:extLst>
              <a:ext uri="{FF2B5EF4-FFF2-40B4-BE49-F238E27FC236}">
                <a16:creationId xmlns:a16="http://schemas.microsoft.com/office/drawing/2014/main" id="{3E7030A0-ACFB-2B29-4216-8F3A646410CE}"/>
              </a:ext>
            </a:extLst>
          </p:cNvPr>
          <p:cNvSpPr txBox="1">
            <a:spLocks/>
          </p:cNvSpPr>
          <p:nvPr/>
        </p:nvSpPr>
        <p:spPr>
          <a:xfrm>
            <a:off x="15859521" y="726744"/>
            <a:ext cx="17409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z="2800" smtClean="0">
                <a:solidFill>
                  <a:schemeClr val="bg1"/>
                </a:solidFill>
              </a:rPr>
              <a:pPr/>
              <a:t>15</a:t>
            </a:fld>
            <a:endParaRPr lang="en-US" sz="2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52537" y="493403"/>
            <a:ext cx="16408109" cy="12125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1" indent="-457200" algn="ctr">
              <a:lnSpc>
                <a:spcPts val="10056"/>
              </a:lnSpc>
              <a:spcBef>
                <a:spcPct val="0"/>
              </a:spcBef>
            </a:pPr>
            <a:r>
              <a:rPr lang="en-US" sz="7000" spc="-650" dirty="0">
                <a:solidFill>
                  <a:srgbClr val="1524A7"/>
                </a:solidFill>
                <a:latin typeface="Agrandir"/>
                <a:ea typeface="Agrandir"/>
                <a:cs typeface="Agrandir"/>
                <a:sym typeface="Agrandir"/>
              </a:rPr>
              <a:t>Results and Outcomes</a:t>
            </a:r>
          </a:p>
        </p:txBody>
      </p:sp>
      <p:sp>
        <p:nvSpPr>
          <p:cNvPr id="3" name="Freeform 3"/>
          <p:cNvSpPr/>
          <p:nvPr/>
        </p:nvSpPr>
        <p:spPr>
          <a:xfrm>
            <a:off x="15171993" y="0"/>
            <a:ext cx="3116007" cy="1818615"/>
          </a:xfrm>
          <a:custGeom>
            <a:avLst/>
            <a:gdLst/>
            <a:ahLst/>
            <a:cxnLst/>
            <a:rect l="l" t="t" r="r" b="b"/>
            <a:pathLst>
              <a:path w="3116007" h="1818615">
                <a:moveTo>
                  <a:pt x="0" y="0"/>
                </a:moveTo>
                <a:lnTo>
                  <a:pt x="3116007" y="0"/>
                </a:lnTo>
                <a:lnTo>
                  <a:pt x="3116007" y="1818615"/>
                </a:lnTo>
                <a:lnTo>
                  <a:pt x="0" y="18186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073776" y="2235133"/>
            <a:ext cx="5899405" cy="6854864"/>
          </a:xfrm>
          <a:custGeom>
            <a:avLst/>
            <a:gdLst/>
            <a:ahLst/>
            <a:cxnLst/>
            <a:rect l="l" t="t" r="r" b="b"/>
            <a:pathLst>
              <a:path w="5899405" h="6854864">
                <a:moveTo>
                  <a:pt x="0" y="0"/>
                </a:moveTo>
                <a:lnTo>
                  <a:pt x="5899405" y="0"/>
                </a:lnTo>
                <a:lnTo>
                  <a:pt x="5899405" y="6854864"/>
                </a:lnTo>
                <a:lnTo>
                  <a:pt x="0" y="685486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2383357" y="2403436"/>
            <a:ext cx="5622029" cy="6727616"/>
          </a:xfrm>
          <a:custGeom>
            <a:avLst/>
            <a:gdLst/>
            <a:ahLst/>
            <a:cxnLst/>
            <a:rect l="l" t="t" r="r" b="b"/>
            <a:pathLst>
              <a:path w="5622029" h="6727616">
                <a:moveTo>
                  <a:pt x="0" y="0"/>
                </a:moveTo>
                <a:lnTo>
                  <a:pt x="5622029" y="0"/>
                </a:lnTo>
                <a:lnTo>
                  <a:pt x="5622029" y="6727616"/>
                </a:lnTo>
                <a:lnTo>
                  <a:pt x="0" y="672761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64246" t="-7368" r="-68989" b="-4946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914230" y="9379611"/>
            <a:ext cx="7229770" cy="4185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750"/>
              </a:lnSpc>
              <a:spcBef>
                <a:spcPct val="0"/>
              </a:spcBef>
            </a:pPr>
            <a:r>
              <a:rPr lang="en-US" spc="82" dirty="0">
                <a:solidFill>
                  <a:srgbClr val="212121"/>
                </a:solidFill>
                <a:latin typeface="Aileron"/>
                <a:ea typeface="Aileron"/>
                <a:cs typeface="Aileron"/>
                <a:sym typeface="Aileron"/>
              </a:rPr>
              <a:t>Fig. 8. Verified Access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530875" y="9379611"/>
            <a:ext cx="7229770" cy="4185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750"/>
              </a:lnSpc>
              <a:spcBef>
                <a:spcPct val="0"/>
              </a:spcBef>
            </a:pPr>
            <a:r>
              <a:rPr lang="en-US" spc="82" dirty="0">
                <a:solidFill>
                  <a:srgbClr val="212121"/>
                </a:solidFill>
                <a:latin typeface="Aileron"/>
                <a:ea typeface="Aileron"/>
                <a:cs typeface="Aileron"/>
                <a:sym typeface="Aileron"/>
              </a:rPr>
              <a:t>Fig. 9. Not Verified Access</a:t>
            </a:r>
          </a:p>
        </p:txBody>
      </p:sp>
      <p:sp>
        <p:nvSpPr>
          <p:cNvPr id="11" name="Slide Number Placeholder 13">
            <a:extLst>
              <a:ext uri="{FF2B5EF4-FFF2-40B4-BE49-F238E27FC236}">
                <a16:creationId xmlns:a16="http://schemas.microsoft.com/office/drawing/2014/main" id="{440A02E1-7672-F3A7-4F72-288320036FAC}"/>
              </a:ext>
            </a:extLst>
          </p:cNvPr>
          <p:cNvSpPr txBox="1">
            <a:spLocks/>
          </p:cNvSpPr>
          <p:nvPr/>
        </p:nvSpPr>
        <p:spPr>
          <a:xfrm>
            <a:off x="15890170" y="726744"/>
            <a:ext cx="17409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z="2800" smtClean="0">
                <a:solidFill>
                  <a:schemeClr val="bg1"/>
                </a:solidFill>
              </a:rPr>
              <a:pPr/>
              <a:t>16</a:t>
            </a:fld>
            <a:endParaRPr lang="en-US" sz="2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61385" y="2847882"/>
            <a:ext cx="17319361" cy="3652811"/>
          </a:xfrm>
          <a:custGeom>
            <a:avLst/>
            <a:gdLst/>
            <a:ahLst/>
            <a:cxnLst/>
            <a:rect l="l" t="t" r="r" b="b"/>
            <a:pathLst>
              <a:path w="17319361" h="3652811">
                <a:moveTo>
                  <a:pt x="0" y="0"/>
                </a:moveTo>
                <a:lnTo>
                  <a:pt x="17319361" y="0"/>
                </a:lnTo>
                <a:lnTo>
                  <a:pt x="17319361" y="3652810"/>
                </a:lnTo>
                <a:lnTo>
                  <a:pt x="0" y="36528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514600" y="3134057"/>
            <a:ext cx="14153683" cy="30804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lvl="0" indent="-457200" algn="l">
              <a:lnSpc>
                <a:spcPts val="4865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sz="2200" b="1" u="none" strike="noStrike" spc="107" dirty="0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Implementation of a comprehensive facial verification system</a:t>
            </a:r>
          </a:p>
          <a:p>
            <a:pPr marL="457200" lvl="0" indent="-457200" algn="l">
              <a:lnSpc>
                <a:spcPts val="4865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sz="2200" b="1" spc="107" dirty="0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Combines Deep Learning techniques</a:t>
            </a:r>
          </a:p>
          <a:p>
            <a:pPr marL="457200" lvl="0" indent="-457200" algn="l">
              <a:lnSpc>
                <a:spcPts val="4865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sz="2200" b="1" u="none" strike="noStrike" spc="107" dirty="0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Web Application Development</a:t>
            </a:r>
          </a:p>
          <a:p>
            <a:pPr marL="457200" lvl="0" indent="-457200" algn="l">
              <a:lnSpc>
                <a:spcPts val="4865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sz="2200" b="1" spc="107" dirty="0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Robust Verification</a:t>
            </a:r>
          </a:p>
          <a:p>
            <a:pPr marL="457200" lvl="0" indent="-457200" algn="l">
              <a:lnSpc>
                <a:spcPts val="4865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sz="2200" b="1" u="none" strike="noStrike" spc="107" dirty="0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Stable architecture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343400" y="898689"/>
            <a:ext cx="8968529" cy="1219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0056"/>
              </a:lnSpc>
              <a:spcBef>
                <a:spcPct val="0"/>
              </a:spcBef>
            </a:pPr>
            <a:r>
              <a:rPr lang="en-US" sz="7200" spc="-650" dirty="0">
                <a:solidFill>
                  <a:srgbClr val="1524A7"/>
                </a:solidFill>
                <a:latin typeface="Agrandir" panose="020B0604020202020204" charset="0"/>
                <a:ea typeface="Agrandir Bold"/>
                <a:cs typeface="Agrandir Bold"/>
                <a:sym typeface="Agrandir Bold"/>
              </a:rPr>
              <a:t>C</a:t>
            </a:r>
            <a:r>
              <a:rPr lang="en-US" sz="7200" u="none" strike="noStrike" spc="-650" dirty="0">
                <a:solidFill>
                  <a:srgbClr val="1524A7"/>
                </a:solidFill>
                <a:latin typeface="Agrandir" panose="020B0604020202020204" charset="0"/>
                <a:ea typeface="Agrandir Bold"/>
                <a:cs typeface="Agrandir Bold"/>
                <a:sym typeface="Agrandir Bold"/>
              </a:rPr>
              <a:t>onclusion </a:t>
            </a:r>
          </a:p>
        </p:txBody>
      </p:sp>
      <p:sp>
        <p:nvSpPr>
          <p:cNvPr id="5" name="Freeform 5"/>
          <p:cNvSpPr/>
          <p:nvPr/>
        </p:nvSpPr>
        <p:spPr>
          <a:xfrm>
            <a:off x="15208387" y="-6637"/>
            <a:ext cx="3116007" cy="1818615"/>
          </a:xfrm>
          <a:custGeom>
            <a:avLst/>
            <a:gdLst/>
            <a:ahLst/>
            <a:cxnLst/>
            <a:rect l="l" t="t" r="r" b="b"/>
            <a:pathLst>
              <a:path w="3116007" h="1818615">
                <a:moveTo>
                  <a:pt x="0" y="0"/>
                </a:moveTo>
                <a:lnTo>
                  <a:pt x="3116006" y="0"/>
                </a:lnTo>
                <a:lnTo>
                  <a:pt x="3116006" y="1818614"/>
                </a:lnTo>
                <a:lnTo>
                  <a:pt x="0" y="181861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Slide Number Placeholder 13">
            <a:extLst>
              <a:ext uri="{FF2B5EF4-FFF2-40B4-BE49-F238E27FC236}">
                <a16:creationId xmlns:a16="http://schemas.microsoft.com/office/drawing/2014/main" id="{B99F1E76-A64F-3B23-8C1E-A0485D89CF95}"/>
              </a:ext>
            </a:extLst>
          </p:cNvPr>
          <p:cNvSpPr txBox="1">
            <a:spLocks/>
          </p:cNvSpPr>
          <p:nvPr/>
        </p:nvSpPr>
        <p:spPr>
          <a:xfrm>
            <a:off x="15895915" y="733776"/>
            <a:ext cx="17409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z="2800" smtClean="0">
                <a:solidFill>
                  <a:schemeClr val="bg1"/>
                </a:solidFill>
                <a:latin typeface="Agrandir" panose="020B0604020202020204" charset="0"/>
              </a:rPr>
              <a:pPr/>
              <a:t>17</a:t>
            </a:fld>
            <a:endParaRPr lang="en-US" sz="2800" dirty="0">
              <a:solidFill>
                <a:schemeClr val="bg1"/>
              </a:solidFill>
              <a:latin typeface="Agrandir" panose="020B0604020202020204" charset="0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175405" y="88575"/>
            <a:ext cx="3116007" cy="1818615"/>
          </a:xfrm>
          <a:custGeom>
            <a:avLst/>
            <a:gdLst/>
            <a:ahLst/>
            <a:cxnLst/>
            <a:rect l="l" t="t" r="r" b="b"/>
            <a:pathLst>
              <a:path w="3116007" h="1818615">
                <a:moveTo>
                  <a:pt x="0" y="0"/>
                </a:moveTo>
                <a:lnTo>
                  <a:pt x="3116007" y="0"/>
                </a:lnTo>
                <a:lnTo>
                  <a:pt x="3116007" y="1818615"/>
                </a:lnTo>
                <a:lnTo>
                  <a:pt x="0" y="18186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8534400" y="2171700"/>
            <a:ext cx="8733979" cy="3385607"/>
            <a:chOff x="0" y="0"/>
            <a:chExt cx="2300307" cy="89168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300307" cy="891682"/>
            </a:xfrm>
            <a:custGeom>
              <a:avLst/>
              <a:gdLst/>
              <a:ahLst/>
              <a:cxnLst/>
              <a:rect l="l" t="t" r="r" b="b"/>
              <a:pathLst>
                <a:path w="2300307" h="891682">
                  <a:moveTo>
                    <a:pt x="0" y="0"/>
                  </a:moveTo>
                  <a:lnTo>
                    <a:pt x="2300307" y="0"/>
                  </a:lnTo>
                  <a:lnTo>
                    <a:pt x="2300307" y="891682"/>
                  </a:lnTo>
                  <a:lnTo>
                    <a:pt x="0" y="891682"/>
                  </a:lnTo>
                  <a:close/>
                </a:path>
              </a:pathLst>
            </a:custGeom>
            <a:solidFill>
              <a:srgbClr val="FFFEBB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104775"/>
              <a:ext cx="2300307" cy="996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399"/>
                </a:lnSpc>
              </a:pPr>
              <a:r>
                <a:rPr lang="en-US" sz="3599" b="1" spc="118">
                  <a:solidFill>
                    <a:srgbClr val="212121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Commercial and Institutional Applications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480006" y="5557307"/>
            <a:ext cx="8054394" cy="3086100"/>
            <a:chOff x="0" y="0"/>
            <a:chExt cx="2121322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121322" cy="812800"/>
            </a:xfrm>
            <a:custGeom>
              <a:avLst/>
              <a:gdLst/>
              <a:ahLst/>
              <a:cxnLst/>
              <a:rect l="l" t="t" r="r" b="b"/>
              <a:pathLst>
                <a:path w="2121322" h="812800">
                  <a:moveTo>
                    <a:pt x="0" y="0"/>
                  </a:moveTo>
                  <a:lnTo>
                    <a:pt x="2121322" y="0"/>
                  </a:lnTo>
                  <a:lnTo>
                    <a:pt x="212132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FEBB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95250"/>
              <a:ext cx="2121322" cy="9080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800"/>
                </a:lnSpc>
              </a:pPr>
              <a:r>
                <a:rPr lang="en-US" sz="3200" b="1" spc="105">
                  <a:solidFill>
                    <a:srgbClr val="212121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Hospitality and Service Industry Applications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480006" y="2171700"/>
            <a:ext cx="8054394" cy="3385607"/>
            <a:chOff x="0" y="0"/>
            <a:chExt cx="2121322" cy="89168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121322" cy="891682"/>
            </a:xfrm>
            <a:custGeom>
              <a:avLst/>
              <a:gdLst/>
              <a:ahLst/>
              <a:cxnLst/>
              <a:rect l="l" t="t" r="r" b="b"/>
              <a:pathLst>
                <a:path w="2121322" h="891682">
                  <a:moveTo>
                    <a:pt x="0" y="0"/>
                  </a:moveTo>
                  <a:lnTo>
                    <a:pt x="2121322" y="0"/>
                  </a:lnTo>
                  <a:lnTo>
                    <a:pt x="2121322" y="891682"/>
                  </a:lnTo>
                  <a:lnTo>
                    <a:pt x="0" y="891682"/>
                  </a:lnTo>
                  <a:close/>
                </a:path>
              </a:pathLst>
            </a:custGeom>
            <a:solidFill>
              <a:srgbClr val="FFFEBB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95250"/>
              <a:ext cx="2121322" cy="9869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950"/>
                </a:lnSpc>
              </a:pPr>
              <a:r>
                <a:rPr lang="en-US" sz="3300" b="1" spc="108">
                  <a:solidFill>
                    <a:srgbClr val="000000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Residential Security Applications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8534400" y="5557307"/>
            <a:ext cx="8733979" cy="3086100"/>
            <a:chOff x="0" y="0"/>
            <a:chExt cx="2300307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300307" cy="812800"/>
            </a:xfrm>
            <a:custGeom>
              <a:avLst/>
              <a:gdLst/>
              <a:ahLst/>
              <a:cxnLst/>
              <a:rect l="l" t="t" r="r" b="b"/>
              <a:pathLst>
                <a:path w="2300307" h="812800">
                  <a:moveTo>
                    <a:pt x="0" y="0"/>
                  </a:moveTo>
                  <a:lnTo>
                    <a:pt x="2300307" y="0"/>
                  </a:lnTo>
                  <a:lnTo>
                    <a:pt x="2300307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FEBB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104775"/>
              <a:ext cx="2300307" cy="9175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099"/>
                </a:lnSpc>
              </a:pPr>
              <a:r>
                <a:rPr lang="en-US" sz="3399" b="1" spc="112">
                  <a:solidFill>
                    <a:srgbClr val="212121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Emergency and Public Safety Applications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5700073" y="4842593"/>
            <a:ext cx="5507174" cy="1319336"/>
            <a:chOff x="0" y="0"/>
            <a:chExt cx="1373451" cy="347479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373451" cy="347479"/>
            </a:xfrm>
            <a:custGeom>
              <a:avLst/>
              <a:gdLst/>
              <a:ahLst/>
              <a:cxnLst/>
              <a:rect l="l" t="t" r="r" b="b"/>
              <a:pathLst>
                <a:path w="1373451" h="347479">
                  <a:moveTo>
                    <a:pt x="0" y="0"/>
                  </a:moveTo>
                  <a:lnTo>
                    <a:pt x="1373451" y="0"/>
                  </a:lnTo>
                  <a:lnTo>
                    <a:pt x="1373451" y="347479"/>
                  </a:lnTo>
                  <a:lnTo>
                    <a:pt x="0" y="347479"/>
                  </a:lnTo>
                  <a:close/>
                </a:path>
              </a:pathLst>
            </a:custGeom>
            <a:solidFill>
              <a:srgbClr val="1BAFDB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66675"/>
              <a:ext cx="1373451" cy="4141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00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5861553" y="5101012"/>
            <a:ext cx="5507174" cy="8951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6770"/>
              </a:lnSpc>
              <a:spcBef>
                <a:spcPct val="0"/>
              </a:spcBef>
            </a:pPr>
            <a:r>
              <a:rPr lang="en-US" sz="7000" spc="-438" dirty="0">
                <a:solidFill>
                  <a:srgbClr val="1524A7"/>
                </a:solidFill>
                <a:latin typeface="Agrandir"/>
                <a:ea typeface="Agrandir"/>
                <a:cs typeface="Agrandir"/>
                <a:sym typeface="Agrandir"/>
              </a:rPr>
              <a:t>Applications</a:t>
            </a:r>
          </a:p>
        </p:txBody>
      </p:sp>
      <p:sp>
        <p:nvSpPr>
          <p:cNvPr id="22" name="Slide Number Placeholder 13">
            <a:extLst>
              <a:ext uri="{FF2B5EF4-FFF2-40B4-BE49-F238E27FC236}">
                <a16:creationId xmlns:a16="http://schemas.microsoft.com/office/drawing/2014/main" id="{1FBB999C-634B-C0DA-358C-28D5A45892DD}"/>
              </a:ext>
            </a:extLst>
          </p:cNvPr>
          <p:cNvSpPr txBox="1">
            <a:spLocks/>
          </p:cNvSpPr>
          <p:nvPr/>
        </p:nvSpPr>
        <p:spPr>
          <a:xfrm>
            <a:off x="15859521" y="804136"/>
            <a:ext cx="17409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z="2800" smtClean="0">
                <a:solidFill>
                  <a:schemeClr val="bg1"/>
                </a:solidFill>
                <a:latin typeface="Agrandir" panose="020B0604020202020204" charset="0"/>
              </a:rPr>
              <a:pPr/>
              <a:t>18</a:t>
            </a:fld>
            <a:endParaRPr lang="en-US" sz="2800" dirty="0">
              <a:solidFill>
                <a:schemeClr val="bg1"/>
              </a:solidFill>
              <a:latin typeface="Agrandir" panose="020B0604020202020204" charset="0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62000" y="798851"/>
            <a:ext cx="15342183" cy="12125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0056"/>
              </a:lnSpc>
              <a:spcBef>
                <a:spcPct val="0"/>
              </a:spcBef>
            </a:pPr>
            <a:r>
              <a:rPr lang="en-US" sz="7000" spc="-650" dirty="0">
                <a:solidFill>
                  <a:srgbClr val="1524A7"/>
                </a:solidFill>
                <a:latin typeface="Agrandir"/>
                <a:ea typeface="Agrandir"/>
                <a:cs typeface="Agrandir"/>
                <a:sym typeface="Agrandir"/>
              </a:rPr>
              <a:t>Future Advancements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0" y="3528868"/>
            <a:ext cx="9186627" cy="3393562"/>
            <a:chOff x="0" y="0"/>
            <a:chExt cx="2157459" cy="79697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157459" cy="796971"/>
            </a:xfrm>
            <a:custGeom>
              <a:avLst/>
              <a:gdLst/>
              <a:ahLst/>
              <a:cxnLst/>
              <a:rect l="l" t="t" r="r" b="b"/>
              <a:pathLst>
                <a:path w="2157459" h="796971">
                  <a:moveTo>
                    <a:pt x="0" y="0"/>
                  </a:moveTo>
                  <a:lnTo>
                    <a:pt x="2157459" y="0"/>
                  </a:lnTo>
                  <a:lnTo>
                    <a:pt x="2157459" y="796971"/>
                  </a:lnTo>
                  <a:lnTo>
                    <a:pt x="0" y="796971"/>
                  </a:lnTo>
                  <a:close/>
                </a:path>
              </a:pathLst>
            </a:custGeom>
            <a:solidFill>
              <a:srgbClr val="1524A7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28575"/>
              <a:ext cx="2157459" cy="7683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0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12466" y="6893438"/>
            <a:ext cx="9186627" cy="3393562"/>
            <a:chOff x="0" y="0"/>
            <a:chExt cx="2157459" cy="79697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157459" cy="796971"/>
            </a:xfrm>
            <a:custGeom>
              <a:avLst/>
              <a:gdLst/>
              <a:ahLst/>
              <a:cxnLst/>
              <a:rect l="l" t="t" r="r" b="b"/>
              <a:pathLst>
                <a:path w="2157459" h="796971">
                  <a:moveTo>
                    <a:pt x="0" y="0"/>
                  </a:moveTo>
                  <a:lnTo>
                    <a:pt x="2157459" y="0"/>
                  </a:lnTo>
                  <a:lnTo>
                    <a:pt x="2157459" y="796971"/>
                  </a:lnTo>
                  <a:lnTo>
                    <a:pt x="0" y="796971"/>
                  </a:lnTo>
                  <a:close/>
                </a:path>
              </a:pathLst>
            </a:custGeom>
            <a:solidFill>
              <a:srgbClr val="3946BE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28575"/>
              <a:ext cx="2157459" cy="7683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0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9101373" y="3528868"/>
            <a:ext cx="9186627" cy="3393562"/>
            <a:chOff x="0" y="0"/>
            <a:chExt cx="2157459" cy="796971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157459" cy="796971"/>
            </a:xfrm>
            <a:custGeom>
              <a:avLst/>
              <a:gdLst/>
              <a:ahLst/>
              <a:cxnLst/>
              <a:rect l="l" t="t" r="r" b="b"/>
              <a:pathLst>
                <a:path w="2157459" h="796971">
                  <a:moveTo>
                    <a:pt x="0" y="0"/>
                  </a:moveTo>
                  <a:lnTo>
                    <a:pt x="2157459" y="0"/>
                  </a:lnTo>
                  <a:lnTo>
                    <a:pt x="2157459" y="796971"/>
                  </a:lnTo>
                  <a:lnTo>
                    <a:pt x="0" y="796971"/>
                  </a:lnTo>
                  <a:close/>
                </a:path>
              </a:pathLst>
            </a:custGeom>
            <a:solidFill>
              <a:srgbClr val="3946BE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28575"/>
              <a:ext cx="2157459" cy="7683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00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9101373" y="6893438"/>
            <a:ext cx="9186627" cy="3393562"/>
            <a:chOff x="0" y="0"/>
            <a:chExt cx="2157459" cy="796971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157459" cy="796971"/>
            </a:xfrm>
            <a:custGeom>
              <a:avLst/>
              <a:gdLst/>
              <a:ahLst/>
              <a:cxnLst/>
              <a:rect l="l" t="t" r="r" b="b"/>
              <a:pathLst>
                <a:path w="2157459" h="796971">
                  <a:moveTo>
                    <a:pt x="0" y="0"/>
                  </a:moveTo>
                  <a:lnTo>
                    <a:pt x="2157459" y="0"/>
                  </a:lnTo>
                  <a:lnTo>
                    <a:pt x="2157459" y="796971"/>
                  </a:lnTo>
                  <a:lnTo>
                    <a:pt x="0" y="796971"/>
                  </a:lnTo>
                  <a:close/>
                </a:path>
              </a:pathLst>
            </a:custGeom>
            <a:solidFill>
              <a:srgbClr val="1524A7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28575"/>
              <a:ext cx="2157459" cy="7683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00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2947871" y="4405676"/>
            <a:ext cx="5934919" cy="8054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00"/>
              </a:lnSpc>
              <a:spcBef>
                <a:spcPct val="0"/>
              </a:spcBef>
            </a:pPr>
            <a:r>
              <a:rPr lang="en-US" sz="2200" spc="72" dirty="0">
                <a:solidFill>
                  <a:srgbClr val="EBEBEB"/>
                </a:solidFill>
                <a:latin typeface="Aileron"/>
                <a:ea typeface="Aileron"/>
                <a:cs typeface="Aileron"/>
                <a:sym typeface="Aileron"/>
              </a:rPr>
              <a:t>Using Pre trained transformer model from Hugging Face or Open Source.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876247" y="7936723"/>
            <a:ext cx="5408223" cy="12403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00"/>
              </a:lnSpc>
              <a:spcBef>
                <a:spcPct val="0"/>
              </a:spcBef>
            </a:pPr>
            <a:r>
              <a:rPr lang="en-US" sz="2200" spc="72" dirty="0">
                <a:solidFill>
                  <a:srgbClr val="EBEBEB"/>
                </a:solidFill>
                <a:latin typeface="Aileron"/>
                <a:ea typeface="Aileron"/>
                <a:cs typeface="Aileron"/>
                <a:sym typeface="Aileron"/>
              </a:rPr>
              <a:t>AI-P</a:t>
            </a:r>
            <a:r>
              <a:rPr lang="en-US" sz="2200" u="none" strike="noStrike" spc="72" dirty="0">
                <a:solidFill>
                  <a:srgbClr val="EBEBEB"/>
                </a:solidFill>
                <a:latin typeface="Aileron"/>
                <a:ea typeface="Aileron"/>
                <a:cs typeface="Aileron"/>
                <a:sym typeface="Aileron"/>
              </a:rPr>
              <a:t>owered 3D Liveness Detection and Anti-Spoofing Technology</a:t>
            </a:r>
          </a:p>
          <a:p>
            <a:pPr marL="0" lvl="0" indent="0" algn="l">
              <a:lnSpc>
                <a:spcPts val="3300"/>
              </a:lnSpc>
              <a:spcBef>
                <a:spcPct val="0"/>
              </a:spcBef>
            </a:pPr>
            <a:endParaRPr lang="en-US" sz="2200" u="none" strike="noStrike" spc="72" dirty="0">
              <a:solidFill>
                <a:srgbClr val="EBEBEB"/>
              </a:solidFill>
              <a:latin typeface="Aileron"/>
              <a:ea typeface="Aileron"/>
              <a:cs typeface="Aileron"/>
              <a:sym typeface="Aileron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1810577" y="4699581"/>
            <a:ext cx="6346400" cy="12403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00"/>
              </a:lnSpc>
              <a:spcBef>
                <a:spcPct val="0"/>
              </a:spcBef>
            </a:pPr>
            <a:r>
              <a:rPr lang="en-US" sz="2200" spc="72" dirty="0">
                <a:solidFill>
                  <a:srgbClr val="EBEBEB"/>
                </a:solidFill>
                <a:latin typeface="Aileron"/>
                <a:ea typeface="Aileron"/>
                <a:cs typeface="Aileron"/>
                <a:sym typeface="Aileron"/>
              </a:rPr>
              <a:t>Multi-Moda</a:t>
            </a:r>
            <a:r>
              <a:rPr lang="en-US" sz="2200" u="none" strike="noStrike" spc="72" dirty="0">
                <a:solidFill>
                  <a:srgbClr val="EBEBEB"/>
                </a:solidFill>
                <a:latin typeface="Aileron"/>
                <a:ea typeface="Aileron"/>
                <a:cs typeface="Aileron"/>
                <a:sym typeface="Aileron"/>
              </a:rPr>
              <a:t>l AI Fusion with Contextual Authentication</a:t>
            </a:r>
          </a:p>
          <a:p>
            <a:pPr algn="l">
              <a:lnSpc>
                <a:spcPts val="3300"/>
              </a:lnSpc>
              <a:spcBef>
                <a:spcPct val="0"/>
              </a:spcBef>
            </a:pPr>
            <a:endParaRPr lang="en-US" sz="2200" u="none" strike="noStrike" spc="72" dirty="0">
              <a:solidFill>
                <a:srgbClr val="EBEBEB"/>
              </a:solidFill>
              <a:latin typeface="Aileron"/>
              <a:ea typeface="Aileron"/>
              <a:cs typeface="Aileron"/>
              <a:sym typeface="Aileron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1810577" y="7936723"/>
            <a:ext cx="5885541" cy="12403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00"/>
              </a:lnSpc>
              <a:spcBef>
                <a:spcPct val="0"/>
              </a:spcBef>
            </a:pPr>
            <a:r>
              <a:rPr lang="en-US" sz="2200" spc="72" dirty="0">
                <a:solidFill>
                  <a:srgbClr val="EBEBEB"/>
                </a:solidFill>
                <a:latin typeface="Aileron"/>
                <a:ea typeface="Aileron"/>
                <a:cs typeface="Aileron"/>
                <a:sym typeface="Aileron"/>
              </a:rPr>
              <a:t>Blockchain-Integrate</a:t>
            </a:r>
            <a:r>
              <a:rPr lang="en-US" sz="2200" u="none" strike="noStrike" spc="72" dirty="0">
                <a:solidFill>
                  <a:srgbClr val="EBEBEB"/>
                </a:solidFill>
                <a:latin typeface="Aileron"/>
                <a:ea typeface="Aileron"/>
                <a:cs typeface="Aileron"/>
                <a:sym typeface="Aileron"/>
              </a:rPr>
              <a:t>d Decentralized Biometric Storage</a:t>
            </a:r>
          </a:p>
          <a:p>
            <a:pPr marL="0" lvl="0" indent="0" algn="l">
              <a:lnSpc>
                <a:spcPts val="3300"/>
              </a:lnSpc>
              <a:spcBef>
                <a:spcPct val="0"/>
              </a:spcBef>
            </a:pPr>
            <a:endParaRPr lang="en-US" sz="2200" u="none" strike="noStrike" spc="72" dirty="0">
              <a:solidFill>
                <a:srgbClr val="EBEBEB"/>
              </a:solidFill>
              <a:latin typeface="Aileron"/>
              <a:ea typeface="Aileron"/>
              <a:cs typeface="Aileron"/>
              <a:sym typeface="Aileron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352537" y="4552294"/>
            <a:ext cx="2523710" cy="17417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10056"/>
              </a:lnSpc>
              <a:spcBef>
                <a:spcPct val="0"/>
              </a:spcBef>
            </a:pPr>
            <a:r>
              <a:rPr lang="en-US" sz="11831" spc="-650">
                <a:solidFill>
                  <a:srgbClr val="EBEBEB"/>
                </a:solidFill>
                <a:latin typeface="Agrandir"/>
                <a:ea typeface="Agrandir"/>
                <a:cs typeface="Agrandir"/>
                <a:sym typeface="Agrandir"/>
              </a:rPr>
              <a:t>01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352537" y="7829235"/>
            <a:ext cx="2523710" cy="17417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10056"/>
              </a:lnSpc>
              <a:spcBef>
                <a:spcPct val="0"/>
              </a:spcBef>
            </a:pPr>
            <a:r>
              <a:rPr lang="en-US" sz="11831" spc="-650">
                <a:solidFill>
                  <a:srgbClr val="EBEBEB"/>
                </a:solidFill>
                <a:latin typeface="Agrandir"/>
                <a:ea typeface="Agrandir"/>
                <a:cs typeface="Agrandir"/>
                <a:sym typeface="Agrandir"/>
              </a:rPr>
              <a:t>03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9517296" y="4552294"/>
            <a:ext cx="2523710" cy="17417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10056"/>
              </a:lnSpc>
              <a:spcBef>
                <a:spcPct val="0"/>
              </a:spcBef>
            </a:pPr>
            <a:r>
              <a:rPr lang="en-US" sz="11831" spc="-650">
                <a:solidFill>
                  <a:srgbClr val="EBEBEB"/>
                </a:solidFill>
                <a:latin typeface="Agrandir"/>
                <a:ea typeface="Agrandir"/>
                <a:cs typeface="Agrandir"/>
                <a:sym typeface="Agrandir"/>
              </a:rPr>
              <a:t>02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9517296" y="7829235"/>
            <a:ext cx="2523710" cy="17417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10056"/>
              </a:lnSpc>
              <a:spcBef>
                <a:spcPct val="0"/>
              </a:spcBef>
            </a:pPr>
            <a:r>
              <a:rPr lang="en-US" sz="11831" spc="-650" dirty="0">
                <a:solidFill>
                  <a:srgbClr val="EBEBEB"/>
                </a:solidFill>
                <a:latin typeface="Agrandir"/>
                <a:ea typeface="Agrandir"/>
                <a:cs typeface="Agrandir"/>
                <a:sym typeface="Agrandir"/>
              </a:rPr>
              <a:t>04</a:t>
            </a:r>
          </a:p>
        </p:txBody>
      </p:sp>
      <p:sp>
        <p:nvSpPr>
          <p:cNvPr id="27" name="Freeform 2">
            <a:extLst>
              <a:ext uri="{FF2B5EF4-FFF2-40B4-BE49-F238E27FC236}">
                <a16:creationId xmlns:a16="http://schemas.microsoft.com/office/drawing/2014/main" id="{643EDEBF-41A6-1894-6C50-DF5611C7CD21}"/>
              </a:ext>
            </a:extLst>
          </p:cNvPr>
          <p:cNvSpPr/>
          <p:nvPr/>
        </p:nvSpPr>
        <p:spPr>
          <a:xfrm>
            <a:off x="15171993" y="0"/>
            <a:ext cx="3116007" cy="1818615"/>
          </a:xfrm>
          <a:custGeom>
            <a:avLst/>
            <a:gdLst/>
            <a:ahLst/>
            <a:cxnLst/>
            <a:rect l="l" t="t" r="r" b="b"/>
            <a:pathLst>
              <a:path w="3116007" h="1818615">
                <a:moveTo>
                  <a:pt x="0" y="0"/>
                </a:moveTo>
                <a:lnTo>
                  <a:pt x="3116007" y="0"/>
                </a:lnTo>
                <a:lnTo>
                  <a:pt x="3116007" y="1818615"/>
                </a:lnTo>
                <a:lnTo>
                  <a:pt x="0" y="18186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6" name="Slide Number Placeholder 13">
            <a:extLst>
              <a:ext uri="{FF2B5EF4-FFF2-40B4-BE49-F238E27FC236}">
                <a16:creationId xmlns:a16="http://schemas.microsoft.com/office/drawing/2014/main" id="{C73B49F5-B302-2D75-7B80-EE961D910184}"/>
              </a:ext>
            </a:extLst>
          </p:cNvPr>
          <p:cNvSpPr txBox="1">
            <a:spLocks/>
          </p:cNvSpPr>
          <p:nvPr/>
        </p:nvSpPr>
        <p:spPr>
          <a:xfrm>
            <a:off x="15955169" y="727674"/>
            <a:ext cx="17409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z="2800" smtClean="0">
                <a:solidFill>
                  <a:schemeClr val="bg1"/>
                </a:solidFill>
                <a:latin typeface="Agrandir" panose="020B0604020202020204" charset="0"/>
              </a:rPr>
              <a:pPr/>
              <a:t>19</a:t>
            </a:fld>
            <a:endParaRPr lang="en-US" sz="2800" dirty="0">
              <a:solidFill>
                <a:schemeClr val="bg1"/>
              </a:solidFill>
              <a:latin typeface="Agrandir" panose="020B060402020202020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91288" y="5143500"/>
            <a:ext cx="3213405" cy="3213405"/>
          </a:xfrm>
          <a:custGeom>
            <a:avLst/>
            <a:gdLst/>
            <a:ahLst/>
            <a:cxnLst/>
            <a:rect l="l" t="t" r="r" b="b"/>
            <a:pathLst>
              <a:path w="3213405" h="3213405">
                <a:moveTo>
                  <a:pt x="0" y="0"/>
                </a:moveTo>
                <a:lnTo>
                  <a:pt x="3213406" y="0"/>
                </a:lnTo>
                <a:lnTo>
                  <a:pt x="3213406" y="3213405"/>
                </a:lnTo>
                <a:lnTo>
                  <a:pt x="0" y="321340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666" b="-16666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3013391" y="5248279"/>
            <a:ext cx="3415228" cy="3107391"/>
          </a:xfrm>
          <a:custGeom>
            <a:avLst/>
            <a:gdLst/>
            <a:ahLst/>
            <a:cxnLst/>
            <a:rect l="l" t="t" r="r" b="b"/>
            <a:pathLst>
              <a:path w="3415228" h="3107391">
                <a:moveTo>
                  <a:pt x="0" y="0"/>
                </a:moveTo>
                <a:lnTo>
                  <a:pt x="3415228" y="0"/>
                </a:lnTo>
                <a:lnTo>
                  <a:pt x="3415228" y="3107390"/>
                </a:lnTo>
                <a:lnTo>
                  <a:pt x="0" y="31073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6598" t="-38341" r="-47054" b="-74495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9144000" y="5248279"/>
            <a:ext cx="3107391" cy="3107391"/>
          </a:xfrm>
          <a:custGeom>
            <a:avLst/>
            <a:gdLst/>
            <a:ahLst/>
            <a:cxnLst/>
            <a:rect l="l" t="t" r="r" b="b"/>
            <a:pathLst>
              <a:path w="3107391" h="3107391">
                <a:moveTo>
                  <a:pt x="0" y="0"/>
                </a:moveTo>
                <a:lnTo>
                  <a:pt x="3107391" y="0"/>
                </a:lnTo>
                <a:lnTo>
                  <a:pt x="3107391" y="3107390"/>
                </a:lnTo>
                <a:lnTo>
                  <a:pt x="0" y="310739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8302" t="-2036" r="-29328" b="-56386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4666946" y="5248279"/>
            <a:ext cx="3714802" cy="3219495"/>
          </a:xfrm>
          <a:custGeom>
            <a:avLst/>
            <a:gdLst/>
            <a:ahLst/>
            <a:cxnLst/>
            <a:rect l="l" t="t" r="r" b="b"/>
            <a:pathLst>
              <a:path w="3714802" h="3219495">
                <a:moveTo>
                  <a:pt x="0" y="0"/>
                </a:moveTo>
                <a:lnTo>
                  <a:pt x="3714802" y="0"/>
                </a:lnTo>
                <a:lnTo>
                  <a:pt x="3714802" y="3219495"/>
                </a:lnTo>
                <a:lnTo>
                  <a:pt x="0" y="321949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81968" t="-95364" r="-32600" b="-134741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324966" y="8839243"/>
            <a:ext cx="2891940" cy="2698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000"/>
              </a:lnSpc>
              <a:spcBef>
                <a:spcPct val="0"/>
              </a:spcBef>
            </a:pPr>
            <a:r>
              <a:rPr lang="en-US" sz="2000" b="1" spc="-100">
                <a:solidFill>
                  <a:srgbClr val="212121"/>
                </a:solidFill>
                <a:latin typeface="Aileron Bold"/>
                <a:ea typeface="Aileron Bold"/>
                <a:cs typeface="Aileron Bold"/>
                <a:sym typeface="Aileron Bold"/>
              </a:rPr>
              <a:t>ARKO KUNDU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178951" y="8878577"/>
            <a:ext cx="2891940" cy="2698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000"/>
              </a:lnSpc>
              <a:spcBef>
                <a:spcPct val="0"/>
              </a:spcBef>
            </a:pPr>
            <a:r>
              <a:rPr lang="en-US" sz="2000" b="1" spc="-100">
                <a:solidFill>
                  <a:srgbClr val="212121"/>
                </a:solidFill>
                <a:latin typeface="Aileron Bold"/>
                <a:ea typeface="Aileron Bold"/>
                <a:cs typeface="Aileron Bold"/>
                <a:sym typeface="Aileron Bold"/>
              </a:rPr>
              <a:t>SAMIR HALDER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359450" y="8839243"/>
            <a:ext cx="2891940" cy="2698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000"/>
              </a:lnSpc>
              <a:spcBef>
                <a:spcPct val="0"/>
              </a:spcBef>
            </a:pPr>
            <a:r>
              <a:rPr lang="en-US" sz="2000" b="1" spc="-100">
                <a:solidFill>
                  <a:srgbClr val="212121"/>
                </a:solidFill>
                <a:latin typeface="Aileron Bold"/>
                <a:ea typeface="Aileron Bold"/>
                <a:cs typeface="Aileron Bold"/>
                <a:sym typeface="Aileron Bold"/>
              </a:rPr>
              <a:t>PIYAS SASMAL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508691" y="8878577"/>
            <a:ext cx="2891940" cy="2698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000"/>
              </a:lnSpc>
              <a:spcBef>
                <a:spcPct val="0"/>
              </a:spcBef>
            </a:pPr>
            <a:r>
              <a:rPr lang="en-US" sz="2000" b="1" spc="-100">
                <a:solidFill>
                  <a:srgbClr val="212121"/>
                </a:solidFill>
                <a:latin typeface="Aileron Bold"/>
                <a:ea typeface="Aileron Bold"/>
                <a:cs typeface="Aileron Bold"/>
                <a:sym typeface="Aileron Bold"/>
              </a:rPr>
              <a:t>SWARUP MONDAL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902800" y="829743"/>
            <a:ext cx="8074607" cy="12125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56"/>
              </a:lnSpc>
            </a:pPr>
            <a:r>
              <a:rPr lang="en-US" sz="7000" spc="-650" dirty="0">
                <a:solidFill>
                  <a:srgbClr val="1524A7"/>
                </a:solidFill>
                <a:latin typeface="Agrandir"/>
                <a:ea typeface="Agrandir"/>
                <a:cs typeface="Agrandir"/>
                <a:sym typeface="Agrandir"/>
              </a:rPr>
              <a:t>O</a:t>
            </a:r>
            <a:r>
              <a:rPr lang="en-US" sz="7000" u="none" strike="noStrike" spc="-650" dirty="0">
                <a:solidFill>
                  <a:srgbClr val="1524A7"/>
                </a:solidFill>
                <a:latin typeface="Agrandir"/>
                <a:ea typeface="Agrandir"/>
                <a:cs typeface="Agrandir"/>
                <a:sym typeface="Agrandir"/>
              </a:rPr>
              <a:t>ur Team</a:t>
            </a:r>
          </a:p>
        </p:txBody>
      </p:sp>
      <p:sp>
        <p:nvSpPr>
          <p:cNvPr id="11" name="Freeform 11"/>
          <p:cNvSpPr/>
          <p:nvPr/>
        </p:nvSpPr>
        <p:spPr>
          <a:xfrm>
            <a:off x="14457771" y="136338"/>
            <a:ext cx="3830229" cy="2235461"/>
          </a:xfrm>
          <a:custGeom>
            <a:avLst/>
            <a:gdLst/>
            <a:ahLst/>
            <a:cxnLst/>
            <a:rect l="l" t="t" r="r" b="b"/>
            <a:pathLst>
              <a:path w="3830229" h="2235461">
                <a:moveTo>
                  <a:pt x="0" y="0"/>
                </a:moveTo>
                <a:lnTo>
                  <a:pt x="3830229" y="0"/>
                </a:lnTo>
                <a:lnTo>
                  <a:pt x="3830229" y="2235462"/>
                </a:lnTo>
                <a:lnTo>
                  <a:pt x="0" y="22354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3732BCE-48DF-3F4E-D1D7-766F6E108578}"/>
              </a:ext>
            </a:extLst>
          </p:cNvPr>
          <p:cNvSpPr txBox="1"/>
          <p:nvPr/>
        </p:nvSpPr>
        <p:spPr>
          <a:xfrm>
            <a:off x="16840200" y="992458"/>
            <a:ext cx="7372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fld id="{B6F15528-21DE-4FAA-801E-634DDDAF4B2B}" type="slidenum">
              <a:rPr lang="en-US" sz="2800" smtClean="0">
                <a:solidFill>
                  <a:schemeClr val="bg1"/>
                </a:solidFill>
                <a:latin typeface="Agrandir" panose="020B0604020202020204" charset="0"/>
              </a:rPr>
              <a:pPr/>
              <a:t>2</a:t>
            </a:fld>
            <a:endParaRPr lang="en-IN" sz="2800" dirty="0">
              <a:latin typeface="Agrandir" panose="020B0604020202020204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800600" y="505883"/>
            <a:ext cx="7484526" cy="12125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0056"/>
              </a:lnSpc>
              <a:spcBef>
                <a:spcPct val="0"/>
              </a:spcBef>
            </a:pPr>
            <a:r>
              <a:rPr lang="en-US" sz="7000" spc="-650" dirty="0">
                <a:solidFill>
                  <a:srgbClr val="1524A7"/>
                </a:solidFill>
                <a:latin typeface="Agrandir"/>
                <a:ea typeface="Agrandir"/>
                <a:cs typeface="Agrandir"/>
                <a:sym typeface="Agrandir"/>
              </a:rPr>
              <a:t>References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447800" y="2095500"/>
            <a:ext cx="15012720" cy="67622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spcBef>
                <a:spcPts val="1200"/>
              </a:spcBef>
            </a:pPr>
            <a:r>
              <a:rPr lang="en-US" sz="2200" b="1" spc="79" dirty="0">
                <a:solidFill>
                  <a:srgbClr val="212121"/>
                </a:solidFill>
                <a:latin typeface="Agrandir" panose="020B0604020202020204" charset="0"/>
                <a:ea typeface="Agrandir Bold"/>
                <a:cs typeface="Agrandir Bold"/>
                <a:sym typeface="Agrandir Bold"/>
              </a:rPr>
              <a:t>[1] M. </a:t>
            </a:r>
            <a:r>
              <a:rPr lang="en-US" sz="2200" b="1" spc="79" dirty="0" err="1">
                <a:solidFill>
                  <a:srgbClr val="212121"/>
                </a:solidFill>
                <a:latin typeface="Agrandir" panose="020B0604020202020204" charset="0"/>
                <a:ea typeface="Agrandir Bold"/>
                <a:cs typeface="Agrandir Bold"/>
                <a:sym typeface="Agrandir Bold"/>
              </a:rPr>
              <a:t>Manimegala</a:t>
            </a:r>
            <a:r>
              <a:rPr lang="en-US" sz="2200" b="1" spc="79" dirty="0">
                <a:solidFill>
                  <a:srgbClr val="212121"/>
                </a:solidFill>
                <a:latin typeface="Agrandir" panose="020B0604020202020204" charset="0"/>
                <a:ea typeface="Agrandir Bold"/>
                <a:cs typeface="Agrandir Bold"/>
                <a:sym typeface="Agrandir Bold"/>
              </a:rPr>
              <a:t>, V. </a:t>
            </a:r>
            <a:r>
              <a:rPr lang="en-US" sz="2200" b="1" spc="79" dirty="0" err="1">
                <a:solidFill>
                  <a:srgbClr val="212121"/>
                </a:solidFill>
                <a:latin typeface="Agrandir" panose="020B0604020202020204" charset="0"/>
                <a:ea typeface="Agrandir Bold"/>
                <a:cs typeface="Agrandir Bold"/>
                <a:sym typeface="Agrandir Bold"/>
              </a:rPr>
              <a:t>Gokulraj</a:t>
            </a:r>
            <a:r>
              <a:rPr lang="en-US" sz="2200" b="1" spc="79" dirty="0">
                <a:solidFill>
                  <a:srgbClr val="212121"/>
                </a:solidFill>
                <a:latin typeface="Agrandir" panose="020B0604020202020204" charset="0"/>
                <a:ea typeface="Agrandir Bold"/>
                <a:cs typeface="Agrandir Bold"/>
                <a:sym typeface="Agrandir Bold"/>
              </a:rPr>
              <a:t>, K. </a:t>
            </a:r>
            <a:r>
              <a:rPr lang="en-US" sz="2200" b="1" spc="79" dirty="0" err="1">
                <a:solidFill>
                  <a:srgbClr val="212121"/>
                </a:solidFill>
                <a:latin typeface="Agrandir" panose="020B0604020202020204" charset="0"/>
                <a:ea typeface="Agrandir Bold"/>
                <a:cs typeface="Agrandir Bold"/>
                <a:sym typeface="Agrandir Bold"/>
              </a:rPr>
              <a:t>Karisni</a:t>
            </a:r>
            <a:r>
              <a:rPr lang="en-US" sz="2200" b="1" spc="79" dirty="0">
                <a:solidFill>
                  <a:srgbClr val="212121"/>
                </a:solidFill>
                <a:latin typeface="Agrandir" panose="020B0604020202020204" charset="0"/>
                <a:ea typeface="Agrandir Bold"/>
                <a:cs typeface="Agrandir Bold"/>
                <a:sym typeface="Agrandir Bold"/>
              </a:rPr>
              <a:t>, and S. Manisha, “Generating human face with DCGAN and GAN,” Int. Res. J. Adv. Eng. Sci. (IRJAES), vol. 2, no. 5, pp. 1348–1354, 2022.</a:t>
            </a:r>
          </a:p>
          <a:p>
            <a:pPr algn="l">
              <a:spcBef>
                <a:spcPts val="1200"/>
              </a:spcBef>
            </a:pPr>
            <a:r>
              <a:rPr lang="en-US" sz="2200" b="1" spc="79" dirty="0">
                <a:solidFill>
                  <a:srgbClr val="212121"/>
                </a:solidFill>
                <a:latin typeface="Agrandir" panose="020B0604020202020204" charset="0"/>
                <a:ea typeface="Agrandir Bold"/>
                <a:cs typeface="Agrandir Bold"/>
                <a:sym typeface="Agrandir Bold"/>
              </a:rPr>
              <a:t>[2] S. </a:t>
            </a:r>
            <a:r>
              <a:rPr lang="en-US" sz="2200" b="1" spc="79" dirty="0" err="1">
                <a:solidFill>
                  <a:srgbClr val="212121"/>
                </a:solidFill>
                <a:latin typeface="Agrandir" panose="020B0604020202020204" charset="0"/>
                <a:ea typeface="Agrandir Bold"/>
                <a:cs typeface="Agrandir Bold"/>
                <a:sym typeface="Agrandir Bold"/>
              </a:rPr>
              <a:t>Malve</a:t>
            </a:r>
            <a:r>
              <a:rPr lang="en-US" sz="2200" b="1" spc="79" dirty="0">
                <a:solidFill>
                  <a:srgbClr val="212121"/>
                </a:solidFill>
                <a:latin typeface="Agrandir" panose="020B0604020202020204" charset="0"/>
                <a:ea typeface="Agrandir Bold"/>
                <a:cs typeface="Agrandir Bold"/>
                <a:sym typeface="Agrandir Bold"/>
              </a:rPr>
              <a:t> and S. S. </a:t>
            </a:r>
            <a:r>
              <a:rPr lang="en-US" sz="2200" b="1" spc="79" dirty="0" err="1">
                <a:solidFill>
                  <a:srgbClr val="212121"/>
                </a:solidFill>
                <a:latin typeface="Agrandir" panose="020B0604020202020204" charset="0"/>
                <a:ea typeface="Agrandir Bold"/>
                <a:cs typeface="Agrandir Bold"/>
                <a:sym typeface="Agrandir Bold"/>
              </a:rPr>
              <a:t>Morade</a:t>
            </a:r>
            <a:r>
              <a:rPr lang="en-US" sz="2200" b="1" spc="79" dirty="0">
                <a:solidFill>
                  <a:srgbClr val="212121"/>
                </a:solidFill>
                <a:latin typeface="Agrandir" panose="020B0604020202020204" charset="0"/>
                <a:ea typeface="Agrandir Bold"/>
                <a:cs typeface="Agrandir Bold"/>
                <a:sym typeface="Agrandir Bold"/>
              </a:rPr>
              <a:t>, “Face recognition technology based smart doorbell system using Python’s OpenCV library,” Int. J. Eng. Res. &amp; Technol. (IJERT), vol. 10, no. 6, pp. 1–5, 2021.</a:t>
            </a:r>
          </a:p>
          <a:p>
            <a:pPr algn="l">
              <a:spcBef>
                <a:spcPts val="1200"/>
              </a:spcBef>
            </a:pPr>
            <a:r>
              <a:rPr lang="en-US" sz="2200" b="1" spc="79" dirty="0">
                <a:solidFill>
                  <a:srgbClr val="212121"/>
                </a:solidFill>
                <a:latin typeface="Agrandir" panose="020B0604020202020204" charset="0"/>
                <a:ea typeface="Agrandir Bold"/>
                <a:cs typeface="Agrandir Bold"/>
                <a:sym typeface="Agrandir Bold"/>
              </a:rPr>
              <a:t>[3] T. S. </a:t>
            </a:r>
            <a:r>
              <a:rPr lang="en-US" sz="2200" b="1" spc="79" dirty="0" err="1">
                <a:solidFill>
                  <a:srgbClr val="212121"/>
                </a:solidFill>
                <a:latin typeface="Agrandir" panose="020B0604020202020204" charset="0"/>
                <a:ea typeface="Agrandir Bold"/>
                <a:cs typeface="Agrandir Bold"/>
                <a:sym typeface="Agrandir Bold"/>
              </a:rPr>
              <a:t>Sivakami</a:t>
            </a:r>
            <a:r>
              <a:rPr lang="en-US" sz="2200" b="1" spc="79" dirty="0">
                <a:solidFill>
                  <a:srgbClr val="212121"/>
                </a:solidFill>
                <a:latin typeface="Agrandir" panose="020B0604020202020204" charset="0"/>
                <a:ea typeface="Agrandir Bold"/>
                <a:cs typeface="Agrandir Bold"/>
                <a:sym typeface="Agrandir Bold"/>
              </a:rPr>
              <a:t>, J. M. </a:t>
            </a:r>
            <a:r>
              <a:rPr lang="en-US" sz="2200" b="1" spc="79" dirty="0" err="1">
                <a:solidFill>
                  <a:srgbClr val="212121"/>
                </a:solidFill>
                <a:latin typeface="Agrandir" panose="020B0604020202020204" charset="0"/>
                <a:ea typeface="Agrandir Bold"/>
                <a:cs typeface="Agrandir Bold"/>
                <a:sym typeface="Agrandir Bold"/>
              </a:rPr>
              <a:t>Binoy</a:t>
            </a:r>
            <a:r>
              <a:rPr lang="en-US" sz="2200" b="1" spc="79" dirty="0">
                <a:solidFill>
                  <a:srgbClr val="212121"/>
                </a:solidFill>
                <a:latin typeface="Agrandir" panose="020B0604020202020204" charset="0"/>
                <a:ea typeface="Agrandir Bold"/>
                <a:cs typeface="Agrandir Bold"/>
                <a:sym typeface="Agrandir Bold"/>
              </a:rPr>
              <a:t>, A. Jose, and H. Vijay, “Bell Buddy: A dual‑mode IoT‑based smart doorbell with real‑time facial recognition and intruder alert system,” Int. J. </a:t>
            </a:r>
            <a:r>
              <a:rPr lang="en-US" sz="2200" b="1" spc="79" dirty="0" err="1">
                <a:solidFill>
                  <a:srgbClr val="212121"/>
                </a:solidFill>
                <a:latin typeface="Agrandir" panose="020B0604020202020204" charset="0"/>
                <a:ea typeface="Agrandir Bold"/>
                <a:cs typeface="Agrandir Bold"/>
                <a:sym typeface="Agrandir Bold"/>
              </a:rPr>
              <a:t>Comput</a:t>
            </a:r>
            <a:r>
              <a:rPr lang="en-US" sz="2200" b="1" spc="79" dirty="0">
                <a:solidFill>
                  <a:srgbClr val="212121"/>
                </a:solidFill>
                <a:latin typeface="Agrandir" panose="020B0604020202020204" charset="0"/>
                <a:ea typeface="Agrandir Bold"/>
                <a:cs typeface="Agrandir Bold"/>
                <a:sym typeface="Agrandir Bold"/>
              </a:rPr>
              <a:t>. Sci. &amp; Eng. (IJCSE), vol. 11, no. 3, pp. 1–5, 2023.</a:t>
            </a:r>
          </a:p>
          <a:p>
            <a:pPr algn="l">
              <a:spcBef>
                <a:spcPts val="1200"/>
              </a:spcBef>
            </a:pPr>
            <a:r>
              <a:rPr lang="en-US" sz="2200" b="1" spc="79" dirty="0">
                <a:solidFill>
                  <a:srgbClr val="212121"/>
                </a:solidFill>
                <a:latin typeface="Agrandir" panose="020B0604020202020204" charset="0"/>
                <a:ea typeface="Agrandir Bold"/>
                <a:cs typeface="Agrandir Bold"/>
                <a:sym typeface="Agrandir Bold"/>
              </a:rPr>
              <a:t>[4] J. Upadhyay, P. Rida, S. Gupta, and N. Siddique, “Smart Doorbell System based on Face Recognition,” Int. Res. J. Eng. &amp; Technol. (IRJET), vol. 4, no. 3, pp. 2395–2400, Mar. 2017.</a:t>
            </a:r>
          </a:p>
          <a:p>
            <a:pPr algn="l">
              <a:spcBef>
                <a:spcPts val="1200"/>
              </a:spcBef>
            </a:pPr>
            <a:r>
              <a:rPr lang="en-US" sz="2200" b="1" spc="79" dirty="0">
                <a:solidFill>
                  <a:srgbClr val="212121"/>
                </a:solidFill>
                <a:latin typeface="Agrandir" panose="020B0604020202020204" charset="0"/>
                <a:ea typeface="Agrandir Bold"/>
                <a:cs typeface="Agrandir Bold"/>
                <a:sym typeface="Agrandir Bold"/>
              </a:rPr>
              <a:t>[5] D. Kim, H. U. Jang, S. M. Mun, S. Choi, and H. K. Lee, “Median filtered image restoration and anti‑forensics using adversarial networks,” IEEE Signal Process. Lett., vol. 25, no. 2, pp. 278–282, Feb. 2018, </a:t>
            </a:r>
            <a:r>
              <a:rPr lang="en-US" sz="2200" b="1" spc="79" dirty="0" err="1">
                <a:solidFill>
                  <a:srgbClr val="212121"/>
                </a:solidFill>
                <a:latin typeface="Agrandir" panose="020B0604020202020204" charset="0"/>
                <a:ea typeface="Agrandir Bold"/>
                <a:cs typeface="Agrandir Bold"/>
                <a:sym typeface="Agrandir Bold"/>
              </a:rPr>
              <a:t>doi</a:t>
            </a:r>
            <a:r>
              <a:rPr lang="en-US" sz="2200" b="1" spc="79" dirty="0">
                <a:solidFill>
                  <a:srgbClr val="212121"/>
                </a:solidFill>
                <a:latin typeface="Agrandir" panose="020B0604020202020204" charset="0"/>
                <a:ea typeface="Agrandir Bold"/>
                <a:cs typeface="Agrandir Bold"/>
                <a:sym typeface="Agrandir Bold"/>
              </a:rPr>
              <a:t>: 10.1109/LSP.2017.2782363.</a:t>
            </a:r>
          </a:p>
          <a:p>
            <a:pPr algn="l">
              <a:spcBef>
                <a:spcPts val="1200"/>
              </a:spcBef>
            </a:pPr>
            <a:r>
              <a:rPr lang="en-US" sz="2200" b="1" spc="79" dirty="0">
                <a:solidFill>
                  <a:srgbClr val="212121"/>
                </a:solidFill>
                <a:latin typeface="Agrandir" panose="020B0604020202020204" charset="0"/>
                <a:ea typeface="Agrandir Bold"/>
                <a:cs typeface="Agrandir Bold"/>
                <a:sym typeface="Agrandir Bold"/>
              </a:rPr>
              <a:t>[6]</a:t>
            </a:r>
            <a:r>
              <a:rPr lang="en-US" sz="2200" b="1" dirty="0">
                <a:latin typeface="Agrandir" panose="020B0604020202020204" charset="0"/>
              </a:rPr>
              <a:t> J.-F. Yeh, K.-M. Lin, C.-C. Chang, and T.-H. Wang, "Expression Recognition of Multiple Faces Using a Convolution Neural Network Combining the </a:t>
            </a:r>
            <a:r>
              <a:rPr lang="en-US" sz="2200" b="1" dirty="0" err="1">
                <a:latin typeface="Agrandir" panose="020B0604020202020204" charset="0"/>
              </a:rPr>
              <a:t>Haar</a:t>
            </a:r>
            <a:r>
              <a:rPr lang="en-US" sz="2200" b="1" dirty="0">
                <a:latin typeface="Agrandir" panose="020B0604020202020204" charset="0"/>
              </a:rPr>
              <a:t> Cascade Classifier," </a:t>
            </a:r>
            <a:r>
              <a:rPr lang="en-US" sz="2200" b="1" i="1" dirty="0">
                <a:latin typeface="Agrandir" panose="020B0604020202020204" charset="0"/>
              </a:rPr>
              <a:t>Appl. Sci.</a:t>
            </a:r>
            <a:r>
              <a:rPr lang="en-US" sz="2200" b="1" dirty="0">
                <a:latin typeface="Agrandir" panose="020B0604020202020204" charset="0"/>
              </a:rPr>
              <a:t>, vol. 13, no. 23, p. 12737, Nov. 2023.</a:t>
            </a:r>
          </a:p>
          <a:p>
            <a:pPr algn="l">
              <a:spcBef>
                <a:spcPts val="1200"/>
              </a:spcBef>
            </a:pPr>
            <a:r>
              <a:rPr lang="en-US" sz="2200" b="1" spc="79" dirty="0">
                <a:solidFill>
                  <a:srgbClr val="212121"/>
                </a:solidFill>
                <a:latin typeface="Agrandir" panose="020B0604020202020204" charset="0"/>
                <a:ea typeface="Agrandir Bold"/>
                <a:cs typeface="Agrandir Bold"/>
                <a:sym typeface="Agrandir Bold"/>
              </a:rPr>
              <a:t>[7] https://cdn.educba.com/academy/wp-content/uploads/2024/03/Machine-Learning-Pipeline.jpg</a:t>
            </a:r>
          </a:p>
          <a:p>
            <a:pPr algn="l">
              <a:lnSpc>
                <a:spcPts val="3626"/>
              </a:lnSpc>
              <a:spcBef>
                <a:spcPct val="0"/>
              </a:spcBef>
            </a:pPr>
            <a:endParaRPr lang="en-US" sz="2200" b="1" spc="79" dirty="0">
              <a:solidFill>
                <a:srgbClr val="212121"/>
              </a:solidFill>
              <a:latin typeface="Agrandir" panose="020B0604020202020204" charset="0"/>
              <a:ea typeface="Agrandir Bold"/>
              <a:cs typeface="Agrandir Bold"/>
              <a:sym typeface="Agrandir Bold"/>
            </a:endParaRPr>
          </a:p>
        </p:txBody>
      </p:sp>
      <p:sp>
        <p:nvSpPr>
          <p:cNvPr id="8" name="Freeform 2">
            <a:extLst>
              <a:ext uri="{FF2B5EF4-FFF2-40B4-BE49-F238E27FC236}">
                <a16:creationId xmlns:a16="http://schemas.microsoft.com/office/drawing/2014/main" id="{8C71CA07-F42E-3265-E4A0-5562F4BB27C8}"/>
              </a:ext>
            </a:extLst>
          </p:cNvPr>
          <p:cNvSpPr/>
          <p:nvPr/>
        </p:nvSpPr>
        <p:spPr>
          <a:xfrm>
            <a:off x="15314470" y="0"/>
            <a:ext cx="3116007" cy="1818615"/>
          </a:xfrm>
          <a:custGeom>
            <a:avLst/>
            <a:gdLst/>
            <a:ahLst/>
            <a:cxnLst/>
            <a:rect l="l" t="t" r="r" b="b"/>
            <a:pathLst>
              <a:path w="3116007" h="1818615">
                <a:moveTo>
                  <a:pt x="0" y="0"/>
                </a:moveTo>
                <a:lnTo>
                  <a:pt x="3116007" y="0"/>
                </a:lnTo>
                <a:lnTo>
                  <a:pt x="3116007" y="1818615"/>
                </a:lnTo>
                <a:lnTo>
                  <a:pt x="0" y="18186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Slide Number Placeholder 13">
            <a:extLst>
              <a:ext uri="{FF2B5EF4-FFF2-40B4-BE49-F238E27FC236}">
                <a16:creationId xmlns:a16="http://schemas.microsoft.com/office/drawing/2014/main" id="{82A6B6CA-B53A-F05B-335A-1FEDB32FA608}"/>
              </a:ext>
            </a:extLst>
          </p:cNvPr>
          <p:cNvSpPr txBox="1">
            <a:spLocks/>
          </p:cNvSpPr>
          <p:nvPr/>
        </p:nvSpPr>
        <p:spPr>
          <a:xfrm>
            <a:off x="15955169" y="727674"/>
            <a:ext cx="17409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z="2800" smtClean="0">
                <a:solidFill>
                  <a:schemeClr val="bg1"/>
                </a:solidFill>
                <a:latin typeface="Agrandir" panose="020B0604020202020204" charset="0"/>
              </a:rPr>
              <a:pPr/>
              <a:t>20</a:t>
            </a:fld>
            <a:endParaRPr lang="en-US" sz="2800" dirty="0">
              <a:solidFill>
                <a:schemeClr val="bg1"/>
              </a:solidFill>
              <a:latin typeface="Agrandir" panose="020B0604020202020204" charset="0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24A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247174" y="1562100"/>
            <a:ext cx="11981429" cy="7322673"/>
          </a:xfrm>
          <a:custGeom>
            <a:avLst/>
            <a:gdLst/>
            <a:ahLst/>
            <a:cxnLst/>
            <a:rect l="l" t="t" r="r" b="b"/>
            <a:pathLst>
              <a:path w="11981429" h="7322673">
                <a:moveTo>
                  <a:pt x="0" y="0"/>
                </a:moveTo>
                <a:lnTo>
                  <a:pt x="11981428" y="0"/>
                </a:lnTo>
                <a:lnTo>
                  <a:pt x="11981428" y="7322672"/>
                </a:lnTo>
                <a:lnTo>
                  <a:pt x="0" y="73226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6068121" y="4177815"/>
            <a:ext cx="6339537" cy="19273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564"/>
              </a:lnSpc>
              <a:spcBef>
                <a:spcPct val="0"/>
              </a:spcBef>
            </a:pPr>
            <a:r>
              <a:rPr lang="en-US" sz="9600" spc="-650" dirty="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Thank you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344760" y="7018505"/>
            <a:ext cx="5598481" cy="3803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20"/>
              </a:lnSpc>
            </a:pPr>
            <a:r>
              <a:rPr lang="en-US" sz="3200" b="1" u="none" strike="noStrike">
                <a:solidFill>
                  <a:srgbClr val="9F7FB1"/>
                </a:solidFill>
                <a:latin typeface="Aileron Bold"/>
                <a:ea typeface="Aileron Bold"/>
                <a:cs typeface="Aileron Bold"/>
                <a:sym typeface="Aileron Bold"/>
              </a:rPr>
              <a:t>FOR YOUR ATTENTION</a:t>
            </a:r>
          </a:p>
        </p:txBody>
      </p:sp>
      <p:sp>
        <p:nvSpPr>
          <p:cNvPr id="8" name="Slide Number Placeholder 13">
            <a:extLst>
              <a:ext uri="{FF2B5EF4-FFF2-40B4-BE49-F238E27FC236}">
                <a16:creationId xmlns:a16="http://schemas.microsoft.com/office/drawing/2014/main" id="{E9F7FC1E-3AD9-A29D-DD99-4A2544406FA9}"/>
              </a:ext>
            </a:extLst>
          </p:cNvPr>
          <p:cNvSpPr txBox="1">
            <a:spLocks/>
          </p:cNvSpPr>
          <p:nvPr/>
        </p:nvSpPr>
        <p:spPr>
          <a:xfrm>
            <a:off x="3247175" y="2095500"/>
            <a:ext cx="17409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z="4800" smtClean="0">
                <a:solidFill>
                  <a:schemeClr val="tx1"/>
                </a:solidFill>
              </a:rPr>
              <a:pPr/>
              <a:t>21</a:t>
            </a:fld>
            <a:endParaRPr lang="en-US" sz="4800" dirty="0">
              <a:solidFill>
                <a:schemeClr val="tx1"/>
              </a:solidFill>
            </a:endParaRPr>
          </a:p>
        </p:txBody>
      </p:sp>
      <p:sp>
        <p:nvSpPr>
          <p:cNvPr id="9" name="Freeform 2">
            <a:extLst>
              <a:ext uri="{FF2B5EF4-FFF2-40B4-BE49-F238E27FC236}">
                <a16:creationId xmlns:a16="http://schemas.microsoft.com/office/drawing/2014/main" id="{DE328B76-0362-C616-5D46-2358BF7E90D0}"/>
              </a:ext>
            </a:extLst>
          </p:cNvPr>
          <p:cNvSpPr/>
          <p:nvPr/>
        </p:nvSpPr>
        <p:spPr>
          <a:xfrm rot="5400000">
            <a:off x="-648696" y="7667201"/>
            <a:ext cx="3116007" cy="1818615"/>
          </a:xfrm>
          <a:custGeom>
            <a:avLst/>
            <a:gdLst/>
            <a:ahLst/>
            <a:cxnLst/>
            <a:rect l="l" t="t" r="r" b="b"/>
            <a:pathLst>
              <a:path w="3116007" h="1818615">
                <a:moveTo>
                  <a:pt x="0" y="0"/>
                </a:moveTo>
                <a:lnTo>
                  <a:pt x="3116007" y="0"/>
                </a:lnTo>
                <a:lnTo>
                  <a:pt x="3116007" y="1818615"/>
                </a:lnTo>
                <a:lnTo>
                  <a:pt x="0" y="18186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10" name="Freeform 2">
            <a:extLst>
              <a:ext uri="{FF2B5EF4-FFF2-40B4-BE49-F238E27FC236}">
                <a16:creationId xmlns:a16="http://schemas.microsoft.com/office/drawing/2014/main" id="{57A1D47F-E4E2-E375-0980-E52BFFCE6B80}"/>
              </a:ext>
            </a:extLst>
          </p:cNvPr>
          <p:cNvSpPr/>
          <p:nvPr/>
        </p:nvSpPr>
        <p:spPr>
          <a:xfrm rot="5400000">
            <a:off x="15858878" y="7868204"/>
            <a:ext cx="3116007" cy="1818615"/>
          </a:xfrm>
          <a:custGeom>
            <a:avLst/>
            <a:gdLst/>
            <a:ahLst/>
            <a:cxnLst/>
            <a:rect l="l" t="t" r="r" b="b"/>
            <a:pathLst>
              <a:path w="3116007" h="1818615">
                <a:moveTo>
                  <a:pt x="0" y="0"/>
                </a:moveTo>
                <a:lnTo>
                  <a:pt x="3116007" y="0"/>
                </a:lnTo>
                <a:lnTo>
                  <a:pt x="3116007" y="1818615"/>
                </a:lnTo>
                <a:lnTo>
                  <a:pt x="0" y="18186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788505" y="2415845"/>
            <a:ext cx="2641700" cy="1209746"/>
            <a:chOff x="0" y="0"/>
            <a:chExt cx="695756" cy="31861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5756" cy="318616"/>
            </a:xfrm>
            <a:custGeom>
              <a:avLst/>
              <a:gdLst/>
              <a:ahLst/>
              <a:cxnLst/>
              <a:rect l="l" t="t" r="r" b="b"/>
              <a:pathLst>
                <a:path w="695756" h="318616">
                  <a:moveTo>
                    <a:pt x="0" y="0"/>
                  </a:moveTo>
                  <a:lnTo>
                    <a:pt x="695756" y="0"/>
                  </a:lnTo>
                  <a:lnTo>
                    <a:pt x="695756" y="318616"/>
                  </a:lnTo>
                  <a:lnTo>
                    <a:pt x="0" y="318616"/>
                  </a:lnTo>
                  <a:close/>
                </a:path>
              </a:pathLst>
            </a:custGeom>
            <a:solidFill>
              <a:srgbClr val="1273CA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695756" cy="3471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47"/>
                </a:lnSpc>
              </a:pPr>
              <a:r>
                <a:rPr lang="en-US" sz="2113" b="1">
                  <a:solidFill>
                    <a:srgbClr val="FFFFFF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PROJECT OVERVIEW</a:t>
              </a:r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5253184" y="597834"/>
            <a:ext cx="13034816" cy="1219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10056"/>
              </a:lnSpc>
              <a:spcBef>
                <a:spcPct val="0"/>
              </a:spcBef>
            </a:pPr>
            <a:r>
              <a:rPr lang="en-US" sz="7200" u="none" strike="noStrike" spc="-650" dirty="0">
                <a:solidFill>
                  <a:srgbClr val="1524A7"/>
                </a:solidFill>
                <a:latin typeface="Agrandir"/>
                <a:ea typeface="Agrandir"/>
                <a:cs typeface="Agrandir"/>
                <a:sym typeface="Agrandir"/>
              </a:rPr>
              <a:t>Presentation Flow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2788505" y="4375029"/>
            <a:ext cx="2641700" cy="1209746"/>
            <a:chOff x="0" y="0"/>
            <a:chExt cx="695756" cy="31861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95756" cy="318616"/>
            </a:xfrm>
            <a:custGeom>
              <a:avLst/>
              <a:gdLst/>
              <a:ahLst/>
              <a:cxnLst/>
              <a:rect l="l" t="t" r="r" b="b"/>
              <a:pathLst>
                <a:path w="695756" h="318616">
                  <a:moveTo>
                    <a:pt x="0" y="0"/>
                  </a:moveTo>
                  <a:lnTo>
                    <a:pt x="695756" y="0"/>
                  </a:lnTo>
                  <a:lnTo>
                    <a:pt x="695756" y="318616"/>
                  </a:lnTo>
                  <a:lnTo>
                    <a:pt x="0" y="318616"/>
                  </a:lnTo>
                  <a:close/>
                </a:path>
              </a:pathLst>
            </a:custGeom>
            <a:solidFill>
              <a:srgbClr val="1273CA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695756" cy="3471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47"/>
                </a:lnSpc>
              </a:pPr>
              <a:r>
                <a:rPr lang="en-US" sz="2113" b="1">
                  <a:solidFill>
                    <a:srgbClr val="FFFFFF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GOALS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2788505" y="6322998"/>
            <a:ext cx="2641700" cy="1209746"/>
            <a:chOff x="0" y="0"/>
            <a:chExt cx="695756" cy="318616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95756" cy="318616"/>
            </a:xfrm>
            <a:custGeom>
              <a:avLst/>
              <a:gdLst/>
              <a:ahLst/>
              <a:cxnLst/>
              <a:rect l="l" t="t" r="r" b="b"/>
              <a:pathLst>
                <a:path w="695756" h="318616">
                  <a:moveTo>
                    <a:pt x="0" y="0"/>
                  </a:moveTo>
                  <a:lnTo>
                    <a:pt x="695756" y="0"/>
                  </a:lnTo>
                  <a:lnTo>
                    <a:pt x="695756" y="318616"/>
                  </a:lnTo>
                  <a:lnTo>
                    <a:pt x="0" y="318616"/>
                  </a:lnTo>
                  <a:close/>
                </a:path>
              </a:pathLst>
            </a:custGeom>
            <a:solidFill>
              <a:srgbClr val="1273CA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28575"/>
              <a:ext cx="695756" cy="3471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47"/>
                </a:lnSpc>
              </a:pPr>
              <a:r>
                <a:rPr lang="en-US" sz="2113" b="1">
                  <a:solidFill>
                    <a:srgbClr val="FFFFFF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WORKING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2788505" y="8275694"/>
            <a:ext cx="2641700" cy="1209746"/>
            <a:chOff x="0" y="0"/>
            <a:chExt cx="695756" cy="318616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95756" cy="318616"/>
            </a:xfrm>
            <a:custGeom>
              <a:avLst/>
              <a:gdLst/>
              <a:ahLst/>
              <a:cxnLst/>
              <a:rect l="l" t="t" r="r" b="b"/>
              <a:pathLst>
                <a:path w="695756" h="318616">
                  <a:moveTo>
                    <a:pt x="0" y="0"/>
                  </a:moveTo>
                  <a:lnTo>
                    <a:pt x="695756" y="0"/>
                  </a:lnTo>
                  <a:lnTo>
                    <a:pt x="695756" y="318616"/>
                  </a:lnTo>
                  <a:lnTo>
                    <a:pt x="0" y="318616"/>
                  </a:lnTo>
                  <a:close/>
                </a:path>
              </a:pathLst>
            </a:custGeom>
            <a:solidFill>
              <a:srgbClr val="1273CA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28575"/>
              <a:ext cx="695756" cy="3471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47"/>
                </a:lnSpc>
              </a:pPr>
              <a:r>
                <a:rPr lang="en-US" sz="2113" b="1">
                  <a:solidFill>
                    <a:srgbClr val="FFFFFF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BUILDING THE MODEL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7091229" y="6322998"/>
            <a:ext cx="2641700" cy="1209746"/>
            <a:chOff x="0" y="0"/>
            <a:chExt cx="695756" cy="318616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95756" cy="318616"/>
            </a:xfrm>
            <a:custGeom>
              <a:avLst/>
              <a:gdLst/>
              <a:ahLst/>
              <a:cxnLst/>
              <a:rect l="l" t="t" r="r" b="b"/>
              <a:pathLst>
                <a:path w="695756" h="318616">
                  <a:moveTo>
                    <a:pt x="0" y="0"/>
                  </a:moveTo>
                  <a:lnTo>
                    <a:pt x="695756" y="0"/>
                  </a:lnTo>
                  <a:lnTo>
                    <a:pt x="695756" y="318616"/>
                  </a:lnTo>
                  <a:lnTo>
                    <a:pt x="0" y="318616"/>
                  </a:lnTo>
                  <a:close/>
                </a:path>
              </a:pathLst>
            </a:custGeom>
            <a:solidFill>
              <a:srgbClr val="1273CA"/>
            </a:solidFill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28575"/>
              <a:ext cx="695756" cy="3471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47"/>
                </a:lnSpc>
              </a:pPr>
              <a:endParaRPr lang="en-US" sz="2113" b="1" dirty="0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endParaRP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7091229" y="8275694"/>
            <a:ext cx="2641700" cy="1209746"/>
            <a:chOff x="0" y="0"/>
            <a:chExt cx="695756" cy="318616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695756" cy="318616"/>
            </a:xfrm>
            <a:custGeom>
              <a:avLst/>
              <a:gdLst/>
              <a:ahLst/>
              <a:cxnLst/>
              <a:rect l="l" t="t" r="r" b="b"/>
              <a:pathLst>
                <a:path w="695756" h="318616">
                  <a:moveTo>
                    <a:pt x="0" y="0"/>
                  </a:moveTo>
                  <a:lnTo>
                    <a:pt x="695756" y="0"/>
                  </a:lnTo>
                  <a:lnTo>
                    <a:pt x="695756" y="318616"/>
                  </a:lnTo>
                  <a:lnTo>
                    <a:pt x="0" y="318616"/>
                  </a:lnTo>
                  <a:close/>
                </a:path>
              </a:pathLst>
            </a:custGeom>
            <a:solidFill>
              <a:srgbClr val="1273CA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28575"/>
              <a:ext cx="695756" cy="3471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47"/>
                </a:lnSpc>
              </a:pPr>
              <a:r>
                <a:rPr lang="en-US" sz="2113" b="1" dirty="0">
                  <a:solidFill>
                    <a:srgbClr val="FFFFFF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PRE-PROCESSING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1513967" y="8275694"/>
            <a:ext cx="2641700" cy="1209746"/>
            <a:chOff x="0" y="0"/>
            <a:chExt cx="695756" cy="318616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95756" cy="318616"/>
            </a:xfrm>
            <a:custGeom>
              <a:avLst/>
              <a:gdLst/>
              <a:ahLst/>
              <a:cxnLst/>
              <a:rect l="l" t="t" r="r" b="b"/>
              <a:pathLst>
                <a:path w="695756" h="318616">
                  <a:moveTo>
                    <a:pt x="0" y="0"/>
                  </a:moveTo>
                  <a:lnTo>
                    <a:pt x="695756" y="0"/>
                  </a:lnTo>
                  <a:lnTo>
                    <a:pt x="695756" y="318616"/>
                  </a:lnTo>
                  <a:lnTo>
                    <a:pt x="0" y="318616"/>
                  </a:lnTo>
                  <a:close/>
                </a:path>
              </a:pathLst>
            </a:custGeom>
            <a:solidFill>
              <a:srgbClr val="1273CA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28575"/>
              <a:ext cx="695756" cy="3471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47"/>
                </a:lnSpc>
              </a:pPr>
              <a:r>
                <a:rPr lang="en-US" sz="2113" b="1">
                  <a:solidFill>
                    <a:srgbClr val="FFFFFF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FUTURE ADVANCEMENTS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1513967" y="2417606"/>
            <a:ext cx="2641700" cy="1209746"/>
            <a:chOff x="0" y="0"/>
            <a:chExt cx="695756" cy="318616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695756" cy="318616"/>
            </a:xfrm>
            <a:custGeom>
              <a:avLst/>
              <a:gdLst/>
              <a:ahLst/>
              <a:cxnLst/>
              <a:rect l="l" t="t" r="r" b="b"/>
              <a:pathLst>
                <a:path w="695756" h="318616">
                  <a:moveTo>
                    <a:pt x="0" y="0"/>
                  </a:moveTo>
                  <a:lnTo>
                    <a:pt x="695756" y="0"/>
                  </a:lnTo>
                  <a:lnTo>
                    <a:pt x="695756" y="318616"/>
                  </a:lnTo>
                  <a:lnTo>
                    <a:pt x="0" y="318616"/>
                  </a:lnTo>
                  <a:close/>
                </a:path>
              </a:pathLst>
            </a:custGeom>
            <a:solidFill>
              <a:srgbClr val="1273CA"/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0" y="-28575"/>
              <a:ext cx="695756" cy="3471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47"/>
                </a:lnSpc>
              </a:pPr>
              <a:r>
                <a:rPr lang="en-US" sz="2113" b="1">
                  <a:solidFill>
                    <a:srgbClr val="FFFFFF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RESULTS AND OUTCOMES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7091229" y="2417606"/>
            <a:ext cx="2641700" cy="1209746"/>
            <a:chOff x="0" y="0"/>
            <a:chExt cx="695756" cy="318616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695756" cy="318616"/>
            </a:xfrm>
            <a:custGeom>
              <a:avLst/>
              <a:gdLst/>
              <a:ahLst/>
              <a:cxnLst/>
              <a:rect l="l" t="t" r="r" b="b"/>
              <a:pathLst>
                <a:path w="695756" h="318616">
                  <a:moveTo>
                    <a:pt x="0" y="0"/>
                  </a:moveTo>
                  <a:lnTo>
                    <a:pt x="695756" y="0"/>
                  </a:lnTo>
                  <a:lnTo>
                    <a:pt x="695756" y="318616"/>
                  </a:lnTo>
                  <a:lnTo>
                    <a:pt x="0" y="318616"/>
                  </a:lnTo>
                  <a:close/>
                </a:path>
              </a:pathLst>
            </a:custGeom>
            <a:solidFill>
              <a:srgbClr val="1273CA"/>
            </a:solidFill>
          </p:spPr>
          <p:txBody>
            <a:bodyPr/>
            <a:lstStyle/>
            <a:p>
              <a:pPr algn="ctr"/>
              <a:endParaRPr lang="en-US" sz="1800" b="1" dirty="0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endParaRPr>
            </a:p>
            <a:p>
              <a:pPr algn="ctr"/>
              <a:r>
                <a:rPr lang="en-US" sz="1800" b="1" dirty="0">
                  <a:solidFill>
                    <a:srgbClr val="FFFFFF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EXPLANATION</a:t>
              </a:r>
            </a:p>
            <a:p>
              <a:endParaRPr lang="en-IN" dirty="0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-28575"/>
              <a:ext cx="695756" cy="3471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47"/>
                </a:lnSpc>
              </a:pPr>
              <a:endParaRPr lang="en-US" sz="2113" b="1" dirty="0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endParaRPr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7091229" y="4370302"/>
            <a:ext cx="2641700" cy="1209746"/>
            <a:chOff x="0" y="0"/>
            <a:chExt cx="695756" cy="318616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695756" cy="318616"/>
            </a:xfrm>
            <a:custGeom>
              <a:avLst/>
              <a:gdLst/>
              <a:ahLst/>
              <a:cxnLst/>
              <a:rect l="l" t="t" r="r" b="b"/>
              <a:pathLst>
                <a:path w="695756" h="318616">
                  <a:moveTo>
                    <a:pt x="0" y="0"/>
                  </a:moveTo>
                  <a:lnTo>
                    <a:pt x="695756" y="0"/>
                  </a:lnTo>
                  <a:lnTo>
                    <a:pt x="695756" y="318616"/>
                  </a:lnTo>
                  <a:lnTo>
                    <a:pt x="0" y="318616"/>
                  </a:lnTo>
                  <a:close/>
                </a:path>
              </a:pathLst>
            </a:custGeom>
            <a:solidFill>
              <a:srgbClr val="1273CA"/>
            </a:solidFill>
          </p:spPr>
        </p:sp>
        <p:sp>
          <p:nvSpPr>
            <p:cNvPr id="32" name="TextBox 32"/>
            <p:cNvSpPr txBox="1"/>
            <p:nvPr/>
          </p:nvSpPr>
          <p:spPr>
            <a:xfrm>
              <a:off x="0" y="-28575"/>
              <a:ext cx="695756" cy="3471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47"/>
                </a:lnSpc>
              </a:pPr>
              <a:endParaRPr lang="en-US" sz="2113" b="1" dirty="0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endParaRPr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11513967" y="6322998"/>
            <a:ext cx="2641700" cy="1209746"/>
            <a:chOff x="0" y="0"/>
            <a:chExt cx="695756" cy="318616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695756" cy="318616"/>
            </a:xfrm>
            <a:custGeom>
              <a:avLst/>
              <a:gdLst/>
              <a:ahLst/>
              <a:cxnLst/>
              <a:rect l="l" t="t" r="r" b="b"/>
              <a:pathLst>
                <a:path w="695756" h="318616">
                  <a:moveTo>
                    <a:pt x="0" y="0"/>
                  </a:moveTo>
                  <a:lnTo>
                    <a:pt x="695756" y="0"/>
                  </a:lnTo>
                  <a:lnTo>
                    <a:pt x="695756" y="318616"/>
                  </a:lnTo>
                  <a:lnTo>
                    <a:pt x="0" y="318616"/>
                  </a:lnTo>
                  <a:close/>
                </a:path>
              </a:pathLst>
            </a:custGeom>
            <a:solidFill>
              <a:srgbClr val="1273CA"/>
            </a:solidFill>
          </p:spPr>
        </p:sp>
        <p:sp>
          <p:nvSpPr>
            <p:cNvPr id="35" name="TextBox 35"/>
            <p:cNvSpPr txBox="1"/>
            <p:nvPr/>
          </p:nvSpPr>
          <p:spPr>
            <a:xfrm>
              <a:off x="0" y="-28575"/>
              <a:ext cx="695756" cy="3471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47"/>
                </a:lnSpc>
              </a:pPr>
              <a:endParaRPr lang="en-US" sz="2113" b="1" dirty="0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endParaRPr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11513967" y="4370302"/>
            <a:ext cx="2641700" cy="1209746"/>
            <a:chOff x="0" y="0"/>
            <a:chExt cx="695756" cy="318616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695756" cy="318616"/>
            </a:xfrm>
            <a:custGeom>
              <a:avLst/>
              <a:gdLst/>
              <a:ahLst/>
              <a:cxnLst/>
              <a:rect l="l" t="t" r="r" b="b"/>
              <a:pathLst>
                <a:path w="695756" h="318616">
                  <a:moveTo>
                    <a:pt x="0" y="0"/>
                  </a:moveTo>
                  <a:lnTo>
                    <a:pt x="695756" y="0"/>
                  </a:lnTo>
                  <a:lnTo>
                    <a:pt x="695756" y="318616"/>
                  </a:lnTo>
                  <a:lnTo>
                    <a:pt x="0" y="318616"/>
                  </a:lnTo>
                  <a:close/>
                </a:path>
              </a:pathLst>
            </a:custGeom>
            <a:solidFill>
              <a:srgbClr val="1273CA"/>
            </a:solidFill>
          </p:spPr>
        </p:sp>
        <p:sp>
          <p:nvSpPr>
            <p:cNvPr id="38" name="TextBox 38"/>
            <p:cNvSpPr txBox="1"/>
            <p:nvPr/>
          </p:nvSpPr>
          <p:spPr>
            <a:xfrm>
              <a:off x="0" y="-28575"/>
              <a:ext cx="695756" cy="3471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47"/>
                </a:lnSpc>
              </a:pPr>
              <a:r>
                <a:rPr lang="en-US" sz="2113" b="1" dirty="0">
                  <a:solidFill>
                    <a:srgbClr val="FFFFFF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CONCLUSION</a:t>
              </a:r>
            </a:p>
          </p:txBody>
        </p:sp>
      </p:grpSp>
      <p:sp>
        <p:nvSpPr>
          <p:cNvPr id="39" name="AutoShape 39"/>
          <p:cNvSpPr/>
          <p:nvPr/>
        </p:nvSpPr>
        <p:spPr>
          <a:xfrm>
            <a:off x="4109355" y="3625590"/>
            <a:ext cx="0" cy="749439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40" name="AutoShape 40"/>
          <p:cNvSpPr/>
          <p:nvPr/>
        </p:nvSpPr>
        <p:spPr>
          <a:xfrm>
            <a:off x="9732930" y="3022479"/>
            <a:ext cx="1781038" cy="0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41" name="AutoShape 41"/>
          <p:cNvSpPr/>
          <p:nvPr/>
        </p:nvSpPr>
        <p:spPr>
          <a:xfrm flipV="1">
            <a:off x="8412079" y="3627352"/>
            <a:ext cx="0" cy="742950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42" name="AutoShape 42"/>
          <p:cNvSpPr/>
          <p:nvPr/>
        </p:nvSpPr>
        <p:spPr>
          <a:xfrm flipV="1">
            <a:off x="8412079" y="5580048"/>
            <a:ext cx="0" cy="742950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43" name="AutoShape 43"/>
          <p:cNvSpPr/>
          <p:nvPr/>
        </p:nvSpPr>
        <p:spPr>
          <a:xfrm flipV="1">
            <a:off x="8412079" y="7532744"/>
            <a:ext cx="0" cy="742950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44" name="AutoShape 44"/>
          <p:cNvSpPr/>
          <p:nvPr/>
        </p:nvSpPr>
        <p:spPr>
          <a:xfrm>
            <a:off x="5430205" y="8880566"/>
            <a:ext cx="1661024" cy="0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45" name="AutoShape 45"/>
          <p:cNvSpPr/>
          <p:nvPr/>
        </p:nvSpPr>
        <p:spPr>
          <a:xfrm>
            <a:off x="4109355" y="7532744"/>
            <a:ext cx="0" cy="742950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46" name="AutoShape 46"/>
          <p:cNvSpPr/>
          <p:nvPr/>
        </p:nvSpPr>
        <p:spPr>
          <a:xfrm>
            <a:off x="4109355" y="5584775"/>
            <a:ext cx="0" cy="738223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47" name="AutoShape 47"/>
          <p:cNvSpPr/>
          <p:nvPr/>
        </p:nvSpPr>
        <p:spPr>
          <a:xfrm>
            <a:off x="12834818" y="7532744"/>
            <a:ext cx="0" cy="742950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48" name="AutoShape 48"/>
          <p:cNvSpPr/>
          <p:nvPr/>
        </p:nvSpPr>
        <p:spPr>
          <a:xfrm>
            <a:off x="12834818" y="5580048"/>
            <a:ext cx="0" cy="742950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49" name="AutoShape 49"/>
          <p:cNvSpPr/>
          <p:nvPr/>
        </p:nvSpPr>
        <p:spPr>
          <a:xfrm>
            <a:off x="12834818" y="3627352"/>
            <a:ext cx="0" cy="742950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50" name="Freeform 50"/>
          <p:cNvSpPr/>
          <p:nvPr/>
        </p:nvSpPr>
        <p:spPr>
          <a:xfrm>
            <a:off x="14671741" y="0"/>
            <a:ext cx="3830229" cy="2235461"/>
          </a:xfrm>
          <a:custGeom>
            <a:avLst/>
            <a:gdLst/>
            <a:ahLst/>
            <a:cxnLst/>
            <a:rect l="l" t="t" r="r" b="b"/>
            <a:pathLst>
              <a:path w="3830229" h="2235461">
                <a:moveTo>
                  <a:pt x="0" y="0"/>
                </a:moveTo>
                <a:lnTo>
                  <a:pt x="3830229" y="0"/>
                </a:lnTo>
                <a:lnTo>
                  <a:pt x="3830229" y="2235461"/>
                </a:lnTo>
                <a:lnTo>
                  <a:pt x="0" y="22354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51" name="Group 51"/>
          <p:cNvGrpSpPr/>
          <p:nvPr/>
        </p:nvGrpSpPr>
        <p:grpSpPr>
          <a:xfrm>
            <a:off x="15266005" y="8275694"/>
            <a:ext cx="2641700" cy="1209746"/>
            <a:chOff x="0" y="0"/>
            <a:chExt cx="695756" cy="318616"/>
          </a:xfrm>
        </p:grpSpPr>
        <p:sp>
          <p:nvSpPr>
            <p:cNvPr id="52" name="Freeform 52"/>
            <p:cNvSpPr/>
            <p:nvPr/>
          </p:nvSpPr>
          <p:spPr>
            <a:xfrm>
              <a:off x="0" y="0"/>
              <a:ext cx="695756" cy="318616"/>
            </a:xfrm>
            <a:custGeom>
              <a:avLst/>
              <a:gdLst/>
              <a:ahLst/>
              <a:cxnLst/>
              <a:rect l="l" t="t" r="r" b="b"/>
              <a:pathLst>
                <a:path w="695756" h="318616">
                  <a:moveTo>
                    <a:pt x="0" y="0"/>
                  </a:moveTo>
                  <a:lnTo>
                    <a:pt x="695756" y="0"/>
                  </a:lnTo>
                  <a:lnTo>
                    <a:pt x="695756" y="318616"/>
                  </a:lnTo>
                  <a:lnTo>
                    <a:pt x="0" y="318616"/>
                  </a:lnTo>
                  <a:close/>
                </a:path>
              </a:pathLst>
            </a:custGeom>
            <a:solidFill>
              <a:srgbClr val="1273CA"/>
            </a:solidFill>
          </p:spPr>
        </p:sp>
        <p:sp>
          <p:nvSpPr>
            <p:cNvPr id="53" name="TextBox 53"/>
            <p:cNvSpPr txBox="1"/>
            <p:nvPr/>
          </p:nvSpPr>
          <p:spPr>
            <a:xfrm>
              <a:off x="0" y="-28575"/>
              <a:ext cx="695756" cy="3471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47"/>
                </a:lnSpc>
              </a:pPr>
              <a:r>
                <a:rPr lang="en-US" sz="2113" b="1">
                  <a:solidFill>
                    <a:srgbClr val="FFFFFF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REFERENCES</a:t>
              </a:r>
            </a:p>
          </p:txBody>
        </p:sp>
      </p:grpSp>
      <p:sp>
        <p:nvSpPr>
          <p:cNvPr id="54" name="AutoShape 54"/>
          <p:cNvSpPr/>
          <p:nvPr/>
        </p:nvSpPr>
        <p:spPr>
          <a:xfrm>
            <a:off x="14155667" y="8880566"/>
            <a:ext cx="1110338" cy="1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88466AB-CBEA-2765-25B6-E852AAC9AEF3}"/>
              </a:ext>
            </a:extLst>
          </p:cNvPr>
          <p:cNvSpPr txBox="1"/>
          <p:nvPr/>
        </p:nvSpPr>
        <p:spPr>
          <a:xfrm>
            <a:off x="5560562" y="6689886"/>
            <a:ext cx="5703034" cy="4051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2747"/>
              </a:lnSpc>
            </a:pPr>
            <a:r>
              <a:rPr lang="en-US" sz="1800" b="1" dirty="0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Flowchart-1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B4821933-C9CE-BAB7-908C-9CA8BFEA834A}"/>
              </a:ext>
            </a:extLst>
          </p:cNvPr>
          <p:cNvSpPr txBox="1"/>
          <p:nvPr/>
        </p:nvSpPr>
        <p:spPr>
          <a:xfrm>
            <a:off x="3785488" y="4712743"/>
            <a:ext cx="9253182" cy="4051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2747"/>
              </a:lnSpc>
            </a:pPr>
            <a:r>
              <a:rPr lang="en-US" sz="1800" b="1" dirty="0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Flowchart-2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24526902-17EB-6A3D-DA87-96E2EC4AF73D}"/>
              </a:ext>
            </a:extLst>
          </p:cNvPr>
          <p:cNvSpPr txBox="1"/>
          <p:nvPr/>
        </p:nvSpPr>
        <p:spPr>
          <a:xfrm>
            <a:off x="11960264" y="6686309"/>
            <a:ext cx="92531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APPLICATIONS</a:t>
            </a:r>
            <a:endParaRPr lang="en-IN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B4CA0B3F-F520-1835-CBD8-B0693BD61359}"/>
              </a:ext>
            </a:extLst>
          </p:cNvPr>
          <p:cNvSpPr txBox="1"/>
          <p:nvPr/>
        </p:nvSpPr>
        <p:spPr>
          <a:xfrm>
            <a:off x="16992600" y="801560"/>
            <a:ext cx="5334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fld id="{B6F15528-21DE-4FAA-801E-634DDDAF4B2B}" type="slidenum">
              <a:rPr lang="en-US" sz="2800" smtClean="0">
                <a:solidFill>
                  <a:schemeClr val="bg1"/>
                </a:solidFill>
                <a:latin typeface="Agrandir" panose="020B0604020202020204" charset="0"/>
              </a:rPr>
              <a:pPr/>
              <a:t>3</a:t>
            </a:fld>
            <a:endParaRPr lang="en-US" sz="2800" dirty="0">
              <a:solidFill>
                <a:schemeClr val="bg1"/>
              </a:solidFill>
              <a:latin typeface="Agrandir" panose="020B060402020202020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334000" y="765788"/>
            <a:ext cx="6455505" cy="12125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10056"/>
              </a:lnSpc>
              <a:spcBef>
                <a:spcPct val="0"/>
              </a:spcBef>
            </a:pPr>
            <a:r>
              <a:rPr lang="en-US" sz="7200" u="none" strike="noStrike" spc="-650" dirty="0">
                <a:solidFill>
                  <a:srgbClr val="1524A7"/>
                </a:solidFill>
                <a:latin typeface="Agrandir"/>
                <a:ea typeface="Agrandir"/>
                <a:cs typeface="Agrandir"/>
                <a:sym typeface="Agrandir"/>
              </a:rPr>
              <a:t>Project Overview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3352800" y="3467100"/>
            <a:ext cx="13077805" cy="43181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lvl="0" indent="-457200" algn="just">
              <a:lnSpc>
                <a:spcPct val="20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sz="2400" u="none" strike="noStrike" spc="84" dirty="0">
                <a:solidFill>
                  <a:srgbClr val="212121"/>
                </a:solidFill>
                <a:latin typeface="Aileron"/>
                <a:ea typeface="Aileron"/>
                <a:cs typeface="Aileron"/>
                <a:sym typeface="Aileron"/>
              </a:rPr>
              <a:t>Innovative security solution</a:t>
            </a:r>
          </a:p>
          <a:p>
            <a:pPr marL="457200" lvl="0" indent="-457200" algn="just">
              <a:lnSpc>
                <a:spcPct val="20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sz="2400" spc="84" dirty="0">
                <a:solidFill>
                  <a:srgbClr val="212121"/>
                </a:solidFill>
                <a:latin typeface="Aileron"/>
                <a:ea typeface="Aileron"/>
                <a:cs typeface="Aileron"/>
                <a:sym typeface="Aileron"/>
              </a:rPr>
              <a:t>Integrating Deep Convolutional Generative Adversarial Networks(D. Kim et al [5])</a:t>
            </a:r>
          </a:p>
          <a:p>
            <a:pPr marL="457200" lvl="0" indent="-457200" algn="just">
              <a:lnSpc>
                <a:spcPct val="20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sz="2400" u="none" strike="noStrike" spc="84" dirty="0">
                <a:solidFill>
                  <a:srgbClr val="212121"/>
                </a:solidFill>
                <a:latin typeface="Aileron"/>
                <a:ea typeface="Aileron"/>
                <a:cs typeface="Aileron"/>
                <a:sym typeface="Aileron"/>
              </a:rPr>
              <a:t>Facial authentication(T. S. </a:t>
            </a:r>
            <a:r>
              <a:rPr lang="en-US" sz="2400" u="none" strike="noStrike" spc="84" dirty="0" err="1">
                <a:solidFill>
                  <a:srgbClr val="212121"/>
                </a:solidFill>
                <a:latin typeface="Aileron"/>
                <a:ea typeface="Aileron"/>
                <a:cs typeface="Aileron"/>
                <a:sym typeface="Aileron"/>
              </a:rPr>
              <a:t>Sivakami</a:t>
            </a:r>
            <a:r>
              <a:rPr lang="en-US" sz="2400" u="none" strike="noStrike" spc="84" dirty="0">
                <a:solidFill>
                  <a:srgbClr val="212121"/>
                </a:solidFill>
                <a:latin typeface="Aileron"/>
                <a:ea typeface="Aileron"/>
                <a:cs typeface="Aileron"/>
                <a:sym typeface="Aileron"/>
              </a:rPr>
              <a:t> et al [3])</a:t>
            </a:r>
          </a:p>
          <a:p>
            <a:pPr marL="457200" lvl="0" indent="-457200" algn="just">
              <a:lnSpc>
                <a:spcPct val="20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sz="2400" u="none" strike="noStrike" spc="84" dirty="0" err="1">
                <a:solidFill>
                  <a:srgbClr val="212121"/>
                </a:solidFill>
                <a:latin typeface="Aileron"/>
                <a:ea typeface="Aileron"/>
                <a:cs typeface="Aileron"/>
                <a:sym typeface="Aileron"/>
              </a:rPr>
              <a:t>Pytorch</a:t>
            </a:r>
            <a:r>
              <a:rPr lang="en-US" sz="2400" u="none" strike="noStrike" spc="84" dirty="0">
                <a:solidFill>
                  <a:srgbClr val="212121"/>
                </a:solidFill>
                <a:latin typeface="Aileron"/>
                <a:ea typeface="Aileron"/>
                <a:cs typeface="Aileron"/>
                <a:sym typeface="Aileron"/>
              </a:rPr>
              <a:t> </a:t>
            </a:r>
            <a:r>
              <a:rPr lang="en-US" sz="2400" spc="84" dirty="0">
                <a:solidFill>
                  <a:srgbClr val="212121"/>
                </a:solidFill>
                <a:latin typeface="Aileron"/>
                <a:ea typeface="Aileron"/>
                <a:cs typeface="Aileron"/>
                <a:sym typeface="Aileron"/>
              </a:rPr>
              <a:t>for Deep Learning</a:t>
            </a:r>
          </a:p>
          <a:p>
            <a:pPr marL="457200" lvl="0" indent="-457200" algn="just">
              <a:lnSpc>
                <a:spcPct val="20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sz="2400" u="none" strike="noStrike" spc="84" dirty="0">
                <a:solidFill>
                  <a:srgbClr val="212121"/>
                </a:solidFill>
                <a:latin typeface="Aileron"/>
                <a:ea typeface="Aileron"/>
                <a:cs typeface="Aileron"/>
                <a:sym typeface="Aileron"/>
              </a:rPr>
              <a:t>Flask for web application development</a:t>
            </a:r>
          </a:p>
          <a:p>
            <a:pPr marL="457200" lvl="0" indent="-457200" algn="just">
              <a:lnSpc>
                <a:spcPct val="20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sz="2400" spc="84" dirty="0">
                <a:solidFill>
                  <a:srgbClr val="212121"/>
                </a:solidFill>
                <a:latin typeface="Aileron"/>
                <a:ea typeface="Aileron"/>
                <a:cs typeface="Aileron"/>
                <a:sym typeface="Aileron"/>
              </a:rPr>
              <a:t>OpenCV for real-time image processing(S. </a:t>
            </a:r>
            <a:r>
              <a:rPr lang="en-US" sz="2400" spc="84" dirty="0" err="1">
                <a:solidFill>
                  <a:srgbClr val="212121"/>
                </a:solidFill>
                <a:latin typeface="Aileron"/>
                <a:ea typeface="Aileron"/>
                <a:cs typeface="Aileron"/>
                <a:sym typeface="Aileron"/>
              </a:rPr>
              <a:t>Malve</a:t>
            </a:r>
            <a:r>
              <a:rPr lang="en-US" sz="2400" spc="84" dirty="0">
                <a:solidFill>
                  <a:srgbClr val="212121"/>
                </a:solidFill>
                <a:latin typeface="Aileron"/>
                <a:ea typeface="Aileron"/>
                <a:cs typeface="Aileron"/>
                <a:sym typeface="Aileron"/>
              </a:rPr>
              <a:t> et al [2])</a:t>
            </a:r>
            <a:endParaRPr lang="en-US" sz="2400" u="none" strike="noStrike" spc="84" dirty="0">
              <a:solidFill>
                <a:srgbClr val="212121"/>
              </a:solidFill>
              <a:latin typeface="Aileron"/>
              <a:ea typeface="Aileron"/>
              <a:cs typeface="Aileron"/>
              <a:sym typeface="Aileron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14457771" y="-89031"/>
            <a:ext cx="3830229" cy="2235461"/>
          </a:xfrm>
          <a:custGeom>
            <a:avLst/>
            <a:gdLst/>
            <a:ahLst/>
            <a:cxnLst/>
            <a:rect l="l" t="t" r="r" b="b"/>
            <a:pathLst>
              <a:path w="3830229" h="2235461">
                <a:moveTo>
                  <a:pt x="0" y="0"/>
                </a:moveTo>
                <a:lnTo>
                  <a:pt x="3830229" y="0"/>
                </a:lnTo>
                <a:lnTo>
                  <a:pt x="3830229" y="2235462"/>
                </a:lnTo>
                <a:lnTo>
                  <a:pt x="0" y="22354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AC1DE3-3C97-5B13-B5A3-9B37F2577BFA}"/>
              </a:ext>
            </a:extLst>
          </p:cNvPr>
          <p:cNvSpPr txBox="1"/>
          <p:nvPr/>
        </p:nvSpPr>
        <p:spPr>
          <a:xfrm>
            <a:off x="16764000" y="647700"/>
            <a:ext cx="7372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fld id="{B6F15528-21DE-4FAA-801E-634DDDAF4B2B}" type="slidenum">
              <a:rPr lang="en-US" sz="2800" smtClean="0">
                <a:solidFill>
                  <a:schemeClr val="bg1"/>
                </a:solidFill>
                <a:latin typeface="Agrandir" panose="020B0604020202020204" charset="0"/>
              </a:rPr>
              <a:pPr/>
              <a:t>4</a:t>
            </a:fld>
            <a:endParaRPr lang="en-IN" sz="2800" dirty="0">
              <a:latin typeface="Agrandir" panose="020B060402020202020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3528868"/>
            <a:ext cx="9186627" cy="3393562"/>
            <a:chOff x="0" y="0"/>
            <a:chExt cx="2157459" cy="79697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57459" cy="796971"/>
            </a:xfrm>
            <a:custGeom>
              <a:avLst/>
              <a:gdLst/>
              <a:ahLst/>
              <a:cxnLst/>
              <a:rect l="l" t="t" r="r" b="b"/>
              <a:pathLst>
                <a:path w="2157459" h="796971">
                  <a:moveTo>
                    <a:pt x="0" y="0"/>
                  </a:moveTo>
                  <a:lnTo>
                    <a:pt x="2157459" y="0"/>
                  </a:lnTo>
                  <a:lnTo>
                    <a:pt x="2157459" y="796971"/>
                  </a:lnTo>
                  <a:lnTo>
                    <a:pt x="0" y="796971"/>
                  </a:lnTo>
                  <a:close/>
                </a:path>
              </a:pathLst>
            </a:custGeom>
            <a:solidFill>
              <a:srgbClr val="1524A7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28575"/>
              <a:ext cx="2157459" cy="7683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6893438"/>
            <a:ext cx="9186627" cy="3393562"/>
            <a:chOff x="0" y="0"/>
            <a:chExt cx="2157459" cy="79697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157459" cy="796971"/>
            </a:xfrm>
            <a:custGeom>
              <a:avLst/>
              <a:gdLst/>
              <a:ahLst/>
              <a:cxnLst/>
              <a:rect l="l" t="t" r="r" b="b"/>
              <a:pathLst>
                <a:path w="2157459" h="796971">
                  <a:moveTo>
                    <a:pt x="0" y="0"/>
                  </a:moveTo>
                  <a:lnTo>
                    <a:pt x="2157459" y="0"/>
                  </a:lnTo>
                  <a:lnTo>
                    <a:pt x="2157459" y="796971"/>
                  </a:lnTo>
                  <a:lnTo>
                    <a:pt x="0" y="796971"/>
                  </a:lnTo>
                  <a:close/>
                </a:path>
              </a:pathLst>
            </a:custGeom>
            <a:solidFill>
              <a:srgbClr val="3946BE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28575"/>
              <a:ext cx="2157459" cy="7683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0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101373" y="3528868"/>
            <a:ext cx="9186627" cy="3393562"/>
            <a:chOff x="0" y="0"/>
            <a:chExt cx="2157459" cy="79697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57459" cy="796971"/>
            </a:xfrm>
            <a:custGeom>
              <a:avLst/>
              <a:gdLst/>
              <a:ahLst/>
              <a:cxnLst/>
              <a:rect l="l" t="t" r="r" b="b"/>
              <a:pathLst>
                <a:path w="2157459" h="796971">
                  <a:moveTo>
                    <a:pt x="0" y="0"/>
                  </a:moveTo>
                  <a:lnTo>
                    <a:pt x="2157459" y="0"/>
                  </a:lnTo>
                  <a:lnTo>
                    <a:pt x="2157459" y="796971"/>
                  </a:lnTo>
                  <a:lnTo>
                    <a:pt x="0" y="796971"/>
                  </a:lnTo>
                  <a:close/>
                </a:path>
              </a:pathLst>
            </a:custGeom>
            <a:solidFill>
              <a:srgbClr val="3946BE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28575"/>
              <a:ext cx="2157459" cy="7683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0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101373" y="6893438"/>
            <a:ext cx="9186627" cy="3393562"/>
            <a:chOff x="0" y="0"/>
            <a:chExt cx="2157459" cy="796971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157459" cy="796971"/>
            </a:xfrm>
            <a:custGeom>
              <a:avLst/>
              <a:gdLst/>
              <a:ahLst/>
              <a:cxnLst/>
              <a:rect l="l" t="t" r="r" b="b"/>
              <a:pathLst>
                <a:path w="2157459" h="796971">
                  <a:moveTo>
                    <a:pt x="0" y="0"/>
                  </a:moveTo>
                  <a:lnTo>
                    <a:pt x="2157459" y="0"/>
                  </a:lnTo>
                  <a:lnTo>
                    <a:pt x="2157459" y="796971"/>
                  </a:lnTo>
                  <a:lnTo>
                    <a:pt x="0" y="796971"/>
                  </a:lnTo>
                  <a:close/>
                </a:path>
              </a:pathLst>
            </a:custGeom>
            <a:solidFill>
              <a:srgbClr val="1524A7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28575"/>
              <a:ext cx="2157459" cy="7683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00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2514600" y="4127716"/>
            <a:ext cx="6502835" cy="16518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lvl="0" indent="-342900" algn="just">
              <a:lnSpc>
                <a:spcPts val="33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200" spc="72" dirty="0">
                <a:solidFill>
                  <a:srgbClr val="EBEBEB"/>
                </a:solidFill>
                <a:latin typeface="Aileron"/>
                <a:ea typeface="Aileron"/>
                <a:cs typeface="Aileron"/>
                <a:sym typeface="Aileron"/>
              </a:rPr>
              <a:t>DCGAN Architecture(M. </a:t>
            </a:r>
            <a:r>
              <a:rPr lang="en-US" sz="2200" spc="72" dirty="0" err="1">
                <a:solidFill>
                  <a:srgbClr val="EBEBEB"/>
                </a:solidFill>
                <a:latin typeface="Aileron"/>
                <a:ea typeface="Aileron"/>
                <a:cs typeface="Aileron"/>
                <a:sym typeface="Aileron"/>
              </a:rPr>
              <a:t>Manimegala</a:t>
            </a:r>
            <a:r>
              <a:rPr lang="en-US" sz="2200" spc="72" dirty="0">
                <a:solidFill>
                  <a:srgbClr val="EBEBEB"/>
                </a:solidFill>
                <a:latin typeface="Aileron"/>
                <a:ea typeface="Aileron"/>
                <a:cs typeface="Aileron"/>
                <a:sym typeface="Aileron"/>
              </a:rPr>
              <a:t> et al.[1])</a:t>
            </a:r>
          </a:p>
          <a:p>
            <a:pPr marL="342900" lvl="0" indent="-342900" algn="just">
              <a:lnSpc>
                <a:spcPts val="33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200" u="none" strike="noStrike" spc="72" dirty="0">
                <a:solidFill>
                  <a:srgbClr val="EBEBEB"/>
                </a:solidFill>
                <a:latin typeface="Aileron"/>
                <a:ea typeface="Aileron"/>
                <a:cs typeface="Aileron"/>
                <a:sym typeface="Aileron"/>
              </a:rPr>
              <a:t>Distinguishing between authorized and unknown users</a:t>
            </a:r>
          </a:p>
          <a:p>
            <a:pPr marL="342900" lvl="0" indent="-342900" algn="just">
              <a:lnSpc>
                <a:spcPts val="33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200" spc="72" dirty="0">
                <a:solidFill>
                  <a:srgbClr val="EBEBEB"/>
                </a:solidFill>
                <a:latin typeface="Aileron"/>
                <a:ea typeface="Aileron"/>
                <a:cs typeface="Aileron"/>
                <a:sym typeface="Aileron"/>
              </a:rPr>
              <a:t>Higher accuracy</a:t>
            </a:r>
            <a:endParaRPr lang="en-US" sz="2200" u="none" strike="noStrike" spc="72" dirty="0">
              <a:solidFill>
                <a:srgbClr val="EBEBEB"/>
              </a:solidFill>
              <a:latin typeface="Aileron"/>
              <a:ea typeface="Aileron"/>
              <a:cs typeface="Aileron"/>
              <a:sym typeface="Aileron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2672815" y="7517569"/>
            <a:ext cx="5408223" cy="12286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indent="-342900" algn="just">
              <a:lnSpc>
                <a:spcPts val="33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200" spc="72" dirty="0">
                <a:solidFill>
                  <a:srgbClr val="EBEBEB"/>
                </a:solidFill>
                <a:latin typeface="Aileron"/>
                <a:ea typeface="Aileron"/>
                <a:cs typeface="Aileron"/>
                <a:sym typeface="Aileron"/>
              </a:rPr>
              <a:t>Threshold-based access system</a:t>
            </a:r>
          </a:p>
          <a:p>
            <a:pPr marL="342900" indent="-342900" algn="just">
              <a:lnSpc>
                <a:spcPts val="33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200" u="none" strike="noStrike" spc="72" dirty="0">
                <a:solidFill>
                  <a:srgbClr val="EBEBEB"/>
                </a:solidFill>
                <a:latin typeface="Aileron"/>
                <a:ea typeface="Aileron"/>
                <a:cs typeface="Aileron"/>
                <a:sym typeface="Aileron"/>
              </a:rPr>
              <a:t>Security level customization</a:t>
            </a:r>
          </a:p>
          <a:p>
            <a:pPr marL="342900" indent="-342900" algn="just">
              <a:lnSpc>
                <a:spcPts val="33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200" spc="72" dirty="0">
                <a:solidFill>
                  <a:srgbClr val="EBEBEB"/>
                </a:solidFill>
                <a:latin typeface="Aileron"/>
                <a:ea typeface="Aileron"/>
                <a:cs typeface="Aileron"/>
                <a:sym typeface="Aileron"/>
              </a:rPr>
              <a:t>Risk tolerance</a:t>
            </a:r>
            <a:endParaRPr lang="en-US" sz="2200" u="none" strike="noStrike" spc="72" dirty="0">
              <a:solidFill>
                <a:srgbClr val="EBEBEB"/>
              </a:solidFill>
              <a:latin typeface="Aileron"/>
              <a:ea typeface="Aileron"/>
              <a:cs typeface="Aileron"/>
              <a:sym typeface="Aileron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1857662" y="4213424"/>
            <a:ext cx="6346400" cy="16518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indent="-342900" algn="just">
              <a:lnSpc>
                <a:spcPts val="33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200" spc="72" dirty="0">
                <a:solidFill>
                  <a:srgbClr val="EBEBEB"/>
                </a:solidFill>
                <a:latin typeface="Aileron"/>
                <a:ea typeface="Aileron"/>
                <a:cs typeface="Aileron"/>
                <a:sym typeface="Aileron"/>
              </a:rPr>
              <a:t>Comprehensive Real-time face detection(J. Upadhyay et al[4])</a:t>
            </a:r>
          </a:p>
          <a:p>
            <a:pPr marL="342900" indent="-342900" algn="just">
              <a:lnSpc>
                <a:spcPts val="33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200" u="none" strike="noStrike" spc="72" dirty="0">
                <a:solidFill>
                  <a:srgbClr val="EBEBEB"/>
                </a:solidFill>
                <a:latin typeface="Aileron"/>
                <a:ea typeface="Aileron"/>
                <a:cs typeface="Aileron"/>
                <a:sym typeface="Aileron"/>
              </a:rPr>
              <a:t>Computer Vision algorithms</a:t>
            </a:r>
          </a:p>
          <a:p>
            <a:pPr marL="342900" indent="-342900" algn="just">
              <a:lnSpc>
                <a:spcPts val="33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200" u="none" strike="noStrike" spc="72" dirty="0" err="1">
                <a:solidFill>
                  <a:srgbClr val="EBEBEB"/>
                </a:solidFill>
                <a:latin typeface="Aileron"/>
                <a:ea typeface="Aileron"/>
                <a:cs typeface="Aileron"/>
                <a:sym typeface="Aileron"/>
              </a:rPr>
              <a:t>Haar</a:t>
            </a:r>
            <a:r>
              <a:rPr lang="en-US" sz="2200" u="none" strike="noStrike" spc="72" dirty="0">
                <a:solidFill>
                  <a:srgbClr val="EBEBEB"/>
                </a:solidFill>
                <a:latin typeface="Aileron"/>
                <a:ea typeface="Aileron"/>
                <a:cs typeface="Aileron"/>
                <a:sym typeface="Aileron"/>
              </a:rPr>
              <a:t> Cascade classifiers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041006" y="7389309"/>
            <a:ext cx="5885541" cy="16518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indent="-342900" algn="just">
              <a:lnSpc>
                <a:spcPts val="33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200" spc="72" dirty="0">
                <a:solidFill>
                  <a:srgbClr val="EBEBEB"/>
                </a:solidFill>
                <a:latin typeface="Aileron"/>
                <a:ea typeface="Aileron"/>
                <a:cs typeface="Aileron"/>
                <a:sym typeface="Aileron"/>
              </a:rPr>
              <a:t>Regularization techniques</a:t>
            </a:r>
          </a:p>
          <a:p>
            <a:pPr marL="342900" indent="-342900" algn="just">
              <a:lnSpc>
                <a:spcPts val="33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200" u="none" strike="noStrike" spc="72" dirty="0">
                <a:solidFill>
                  <a:srgbClr val="EBEBEB"/>
                </a:solidFill>
                <a:latin typeface="Aileron"/>
                <a:ea typeface="Aileron"/>
                <a:cs typeface="Aileron"/>
                <a:sym typeface="Aileron"/>
              </a:rPr>
              <a:t>Model generalization</a:t>
            </a:r>
          </a:p>
          <a:p>
            <a:pPr marL="342900" indent="-342900" algn="just">
              <a:lnSpc>
                <a:spcPts val="33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200" u="none" strike="noStrike" spc="72" dirty="0">
                <a:solidFill>
                  <a:srgbClr val="EBEBEB"/>
                </a:solidFill>
                <a:latin typeface="Aileron"/>
                <a:ea typeface="Aileron"/>
                <a:cs typeface="Aileron"/>
                <a:sym typeface="Aileron"/>
              </a:rPr>
              <a:t>Overfit prevention</a:t>
            </a:r>
          </a:p>
          <a:p>
            <a:pPr marL="0" lvl="0" indent="0" algn="just">
              <a:lnSpc>
                <a:spcPts val="3300"/>
              </a:lnSpc>
              <a:spcBef>
                <a:spcPct val="0"/>
              </a:spcBef>
            </a:pPr>
            <a:endParaRPr lang="en-US" sz="2200" u="none" strike="noStrike" spc="72" dirty="0">
              <a:solidFill>
                <a:srgbClr val="EBEBEB"/>
              </a:solidFill>
              <a:latin typeface="Aileron"/>
              <a:ea typeface="Aileron"/>
              <a:cs typeface="Aileron"/>
              <a:sym typeface="Aileron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3265736" y="940093"/>
            <a:ext cx="11688470" cy="1219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0056"/>
              </a:lnSpc>
              <a:spcBef>
                <a:spcPct val="0"/>
              </a:spcBef>
            </a:pPr>
            <a:r>
              <a:rPr lang="en-US" sz="7000" u="none" strike="noStrike" spc="-650" dirty="0">
                <a:solidFill>
                  <a:srgbClr val="1524A7"/>
                </a:solidFill>
                <a:latin typeface="Agrandir"/>
                <a:ea typeface="Agrandir"/>
                <a:cs typeface="Agrandir"/>
                <a:sym typeface="Agrandir"/>
              </a:rPr>
              <a:t>Project Goals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352537" y="4552294"/>
            <a:ext cx="2523710" cy="17417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10056"/>
              </a:lnSpc>
              <a:spcBef>
                <a:spcPct val="0"/>
              </a:spcBef>
            </a:pPr>
            <a:r>
              <a:rPr lang="en-US" sz="11831" spc="-650" dirty="0">
                <a:solidFill>
                  <a:srgbClr val="EBEBEB"/>
                </a:solidFill>
                <a:latin typeface="Agrandir"/>
                <a:ea typeface="Agrandir"/>
                <a:cs typeface="Agrandir"/>
                <a:sym typeface="Agrandir"/>
              </a:rPr>
              <a:t>01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352537" y="7829235"/>
            <a:ext cx="2523710" cy="17417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10056"/>
              </a:lnSpc>
              <a:spcBef>
                <a:spcPct val="0"/>
              </a:spcBef>
            </a:pPr>
            <a:r>
              <a:rPr lang="en-US" sz="11831" spc="-650">
                <a:solidFill>
                  <a:srgbClr val="EBEBEB"/>
                </a:solidFill>
                <a:latin typeface="Agrandir"/>
                <a:ea typeface="Agrandir"/>
                <a:cs typeface="Agrandir"/>
                <a:sym typeface="Agrandir"/>
              </a:rPr>
              <a:t>03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9517296" y="4552294"/>
            <a:ext cx="2523710" cy="17417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10056"/>
              </a:lnSpc>
              <a:spcBef>
                <a:spcPct val="0"/>
              </a:spcBef>
            </a:pPr>
            <a:r>
              <a:rPr lang="en-US" sz="11831" spc="-650">
                <a:solidFill>
                  <a:srgbClr val="EBEBEB"/>
                </a:solidFill>
                <a:latin typeface="Agrandir"/>
                <a:ea typeface="Agrandir"/>
                <a:cs typeface="Agrandir"/>
                <a:sym typeface="Agrandir"/>
              </a:rPr>
              <a:t>02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9517296" y="7829235"/>
            <a:ext cx="2523710" cy="17417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10056"/>
              </a:lnSpc>
              <a:spcBef>
                <a:spcPct val="0"/>
              </a:spcBef>
            </a:pPr>
            <a:r>
              <a:rPr lang="en-US" sz="11831" spc="-650" dirty="0">
                <a:solidFill>
                  <a:srgbClr val="EBEBEB"/>
                </a:solidFill>
                <a:latin typeface="Agrandir"/>
                <a:ea typeface="Agrandir"/>
                <a:cs typeface="Agrandir"/>
                <a:sym typeface="Agrandir"/>
              </a:rPr>
              <a:t>04</a:t>
            </a:r>
          </a:p>
        </p:txBody>
      </p:sp>
      <p:sp>
        <p:nvSpPr>
          <p:cNvPr id="23" name="Freeform 23"/>
          <p:cNvSpPr/>
          <p:nvPr/>
        </p:nvSpPr>
        <p:spPr>
          <a:xfrm>
            <a:off x="14556526" y="-89031"/>
            <a:ext cx="3830229" cy="2235461"/>
          </a:xfrm>
          <a:custGeom>
            <a:avLst/>
            <a:gdLst/>
            <a:ahLst/>
            <a:cxnLst/>
            <a:rect l="l" t="t" r="r" b="b"/>
            <a:pathLst>
              <a:path w="3830229" h="2235461">
                <a:moveTo>
                  <a:pt x="0" y="0"/>
                </a:moveTo>
                <a:lnTo>
                  <a:pt x="3830229" y="0"/>
                </a:lnTo>
                <a:lnTo>
                  <a:pt x="3830229" y="2235462"/>
                </a:lnTo>
                <a:lnTo>
                  <a:pt x="0" y="22354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8102BF3-40C0-492D-CD7C-FA9E08EEF1E1}"/>
              </a:ext>
            </a:extLst>
          </p:cNvPr>
          <p:cNvSpPr txBox="1"/>
          <p:nvPr/>
        </p:nvSpPr>
        <p:spPr>
          <a:xfrm>
            <a:off x="17076520" y="767089"/>
            <a:ext cx="7372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fld id="{B6F15528-21DE-4FAA-801E-634DDDAF4B2B}" type="slidenum">
              <a:rPr lang="en-US" sz="2800" smtClean="0">
                <a:solidFill>
                  <a:schemeClr val="bg1"/>
                </a:solidFill>
                <a:latin typeface="Agrandir" panose="020B0604020202020204" charset="0"/>
              </a:rPr>
              <a:pPr/>
              <a:t>5</a:t>
            </a:fld>
            <a:endParaRPr lang="en-IN" sz="2800" dirty="0">
              <a:latin typeface="Agrandir" panose="020B060402020202020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52537" y="3318142"/>
            <a:ext cx="8402437" cy="2611459"/>
            <a:chOff x="0" y="-28575"/>
            <a:chExt cx="2212988" cy="687792"/>
          </a:xfrm>
        </p:grpSpPr>
        <p:sp>
          <p:nvSpPr>
            <p:cNvPr id="3" name="Freeform 3"/>
            <p:cNvSpPr/>
            <p:nvPr/>
          </p:nvSpPr>
          <p:spPr>
            <a:xfrm>
              <a:off x="0" y="-14288"/>
              <a:ext cx="2212988" cy="659217"/>
            </a:xfrm>
            <a:custGeom>
              <a:avLst/>
              <a:gdLst/>
              <a:ahLst/>
              <a:cxnLst/>
              <a:rect l="l" t="t" r="r" b="b"/>
              <a:pathLst>
                <a:path w="2212988" h="659217">
                  <a:moveTo>
                    <a:pt x="0" y="0"/>
                  </a:moveTo>
                  <a:lnTo>
                    <a:pt x="2212988" y="0"/>
                  </a:lnTo>
                  <a:lnTo>
                    <a:pt x="2212988" y="659217"/>
                  </a:lnTo>
                  <a:lnTo>
                    <a:pt x="0" y="659217"/>
                  </a:lnTo>
                  <a:close/>
                </a:path>
              </a:pathLst>
            </a:custGeom>
            <a:solidFill>
              <a:srgbClr val="1273CA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2212988" cy="6877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47"/>
                </a:lnSpc>
              </a:pPr>
              <a:endParaRPr lang="en-US" sz="2200" b="1" dirty="0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endParaRPr>
            </a:p>
            <a:p>
              <a:pPr algn="ctr">
                <a:lnSpc>
                  <a:spcPts val="2747"/>
                </a:lnSpc>
              </a:pPr>
              <a:r>
                <a:rPr lang="en-US" sz="2200" b="1" dirty="0">
                  <a:solidFill>
                    <a:srgbClr val="FFFFFF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PROCESSING PIPELINE</a:t>
              </a:r>
            </a:p>
            <a:p>
              <a:pPr algn="ctr">
                <a:lnSpc>
                  <a:spcPts val="2747"/>
                </a:lnSpc>
              </a:pPr>
              <a:endParaRPr lang="en-US" sz="2200" b="1" dirty="0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endParaRPr>
            </a:p>
            <a:p>
              <a:pPr marL="571055" lvl="1" indent="-342900" algn="just">
                <a:lnSpc>
                  <a:spcPts val="2747"/>
                </a:lnSpc>
                <a:buFont typeface="Wingdings" panose="05000000000000000000" pitchFamily="2" charset="2"/>
                <a:buChar char="Ø"/>
              </a:pPr>
              <a:r>
                <a:rPr lang="en-US" sz="2200" b="1" dirty="0">
                  <a:solidFill>
                    <a:srgbClr val="FFFFFF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Image Acquisition</a:t>
              </a:r>
            </a:p>
            <a:p>
              <a:pPr marL="571055" lvl="1" indent="-342900" algn="just">
                <a:lnSpc>
                  <a:spcPts val="2747"/>
                </a:lnSpc>
                <a:buFont typeface="Wingdings" panose="05000000000000000000" pitchFamily="2" charset="2"/>
                <a:buChar char="Ø"/>
              </a:pPr>
              <a:r>
                <a:rPr lang="en-US" sz="2200" b="1" dirty="0">
                  <a:solidFill>
                    <a:srgbClr val="FFFFFF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Face Detection</a:t>
              </a:r>
            </a:p>
            <a:p>
              <a:pPr marL="571055" lvl="1" indent="-342900" algn="just">
                <a:lnSpc>
                  <a:spcPts val="2747"/>
                </a:lnSpc>
                <a:buFont typeface="Wingdings" panose="05000000000000000000" pitchFamily="2" charset="2"/>
                <a:buChar char="Ø"/>
              </a:pPr>
              <a:r>
                <a:rPr lang="en-US" sz="2200" b="1" dirty="0">
                  <a:solidFill>
                    <a:srgbClr val="FFFFFF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Preprocessing</a:t>
              </a:r>
            </a:p>
            <a:p>
              <a:pPr marL="571055" lvl="1" indent="-342900" algn="just">
                <a:lnSpc>
                  <a:spcPts val="2747"/>
                </a:lnSpc>
                <a:buFont typeface="Wingdings" panose="05000000000000000000" pitchFamily="2" charset="2"/>
                <a:buChar char="Ø"/>
              </a:pPr>
              <a:r>
                <a:rPr lang="en-US" sz="2200" b="1" dirty="0">
                  <a:solidFill>
                    <a:srgbClr val="FFFFFF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Verification</a:t>
              </a:r>
            </a:p>
            <a:p>
              <a:pPr marL="571055" lvl="1" indent="-342900" algn="just">
                <a:lnSpc>
                  <a:spcPts val="2747"/>
                </a:lnSpc>
                <a:buFont typeface="Wingdings" panose="05000000000000000000" pitchFamily="2" charset="2"/>
                <a:buChar char="Ø"/>
              </a:pPr>
              <a:r>
                <a:rPr lang="en-US" sz="2200" b="1" dirty="0">
                  <a:solidFill>
                    <a:srgbClr val="FFFFFF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Decision</a:t>
              </a:r>
            </a:p>
            <a:p>
              <a:pPr algn="ctr">
                <a:lnSpc>
                  <a:spcPts val="2747"/>
                </a:lnSpc>
              </a:pPr>
              <a:endParaRPr lang="en-US" sz="2200" b="1" dirty="0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144000" y="3426638"/>
            <a:ext cx="8402437" cy="2502963"/>
            <a:chOff x="0" y="0"/>
            <a:chExt cx="2212988" cy="65921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212988" cy="659217"/>
            </a:xfrm>
            <a:custGeom>
              <a:avLst/>
              <a:gdLst/>
              <a:ahLst/>
              <a:cxnLst/>
              <a:rect l="l" t="t" r="r" b="b"/>
              <a:pathLst>
                <a:path w="2212988" h="659217">
                  <a:moveTo>
                    <a:pt x="0" y="0"/>
                  </a:moveTo>
                  <a:lnTo>
                    <a:pt x="2212988" y="0"/>
                  </a:lnTo>
                  <a:lnTo>
                    <a:pt x="2212988" y="659217"/>
                  </a:lnTo>
                  <a:lnTo>
                    <a:pt x="0" y="659217"/>
                  </a:lnTo>
                  <a:close/>
                </a:path>
              </a:pathLst>
            </a:custGeom>
            <a:solidFill>
              <a:srgbClr val="1273CA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70864"/>
              <a:ext cx="2212988" cy="5883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47"/>
                </a:lnSpc>
              </a:pPr>
              <a:r>
                <a:rPr lang="en-US" sz="2200" b="1" dirty="0">
                  <a:solidFill>
                    <a:srgbClr val="FFFFFF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MACHINE LEARNING ARCHITECTURE</a:t>
              </a:r>
            </a:p>
            <a:p>
              <a:pPr algn="ctr">
                <a:lnSpc>
                  <a:spcPts val="2747"/>
                </a:lnSpc>
              </a:pPr>
              <a:endParaRPr lang="en-US" sz="2200" b="1" dirty="0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endParaRPr>
            </a:p>
            <a:p>
              <a:pPr marL="571055" lvl="1" indent="-342900" algn="l">
                <a:lnSpc>
                  <a:spcPts val="2747"/>
                </a:lnSpc>
                <a:buFont typeface="Wingdings" panose="05000000000000000000" pitchFamily="2" charset="2"/>
                <a:buChar char="Ø"/>
              </a:pPr>
              <a:r>
                <a:rPr lang="en-US" sz="2200" b="1" dirty="0">
                  <a:solidFill>
                    <a:srgbClr val="FFFFFF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DCGAN Discriminator</a:t>
              </a:r>
            </a:p>
            <a:p>
              <a:pPr marL="571055" lvl="1" indent="-342900" algn="l">
                <a:lnSpc>
                  <a:spcPts val="2747"/>
                </a:lnSpc>
                <a:buFont typeface="Wingdings" panose="05000000000000000000" pitchFamily="2" charset="2"/>
                <a:buChar char="Ø"/>
              </a:pPr>
              <a:r>
                <a:rPr lang="en-US" sz="2200" b="1" dirty="0">
                  <a:solidFill>
                    <a:srgbClr val="FFFFFF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Feature Extraction</a:t>
              </a:r>
            </a:p>
            <a:p>
              <a:pPr marL="571055" lvl="1" indent="-342900" algn="l">
                <a:lnSpc>
                  <a:spcPts val="2747"/>
                </a:lnSpc>
                <a:buFont typeface="Wingdings" panose="05000000000000000000" pitchFamily="2" charset="2"/>
                <a:buChar char="Ø"/>
              </a:pPr>
              <a:r>
                <a:rPr lang="en-US" sz="2200" b="1" dirty="0">
                  <a:solidFill>
                    <a:srgbClr val="FFFFFF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Training</a:t>
              </a:r>
            </a:p>
            <a:p>
              <a:pPr marL="571055" lvl="1" indent="-342900" algn="l">
                <a:lnSpc>
                  <a:spcPts val="2747"/>
                </a:lnSpc>
                <a:buFont typeface="Wingdings" panose="05000000000000000000" pitchFamily="2" charset="2"/>
                <a:buChar char="Ø"/>
              </a:pPr>
              <a:r>
                <a:rPr lang="en-US" sz="2200" b="1" dirty="0">
                  <a:solidFill>
                    <a:srgbClr val="FFFFFF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Regularization</a:t>
              </a:r>
            </a:p>
            <a:p>
              <a:pPr algn="ctr">
                <a:lnSpc>
                  <a:spcPts val="2747"/>
                </a:lnSpc>
              </a:pPr>
              <a:endParaRPr lang="en-US" sz="2200" b="1" dirty="0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endParaRPr>
            </a:p>
          </p:txBody>
        </p:sp>
      </p:grpSp>
      <p:sp>
        <p:nvSpPr>
          <p:cNvPr id="8" name="Freeform 8"/>
          <p:cNvSpPr/>
          <p:nvPr/>
        </p:nvSpPr>
        <p:spPr>
          <a:xfrm>
            <a:off x="3276600" y="6038097"/>
            <a:ext cx="11178038" cy="3341227"/>
          </a:xfrm>
          <a:custGeom>
            <a:avLst/>
            <a:gdLst/>
            <a:ahLst/>
            <a:cxnLst/>
            <a:rect l="l" t="t" r="r" b="b"/>
            <a:pathLst>
              <a:path w="11178038" h="3341227">
                <a:moveTo>
                  <a:pt x="0" y="0"/>
                </a:moveTo>
                <a:lnTo>
                  <a:pt x="11178038" y="0"/>
                </a:lnTo>
                <a:lnTo>
                  <a:pt x="11178038" y="3341228"/>
                </a:lnTo>
                <a:lnTo>
                  <a:pt x="0" y="33412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6306" r="-1102" b="-41415"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5637866" y="1005383"/>
            <a:ext cx="6455505" cy="1219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10056"/>
              </a:lnSpc>
              <a:spcBef>
                <a:spcPct val="0"/>
              </a:spcBef>
            </a:pPr>
            <a:r>
              <a:rPr lang="en-US" sz="7200" u="none" strike="noStrike" spc="-650" dirty="0">
                <a:solidFill>
                  <a:srgbClr val="1524A7"/>
                </a:solidFill>
                <a:latin typeface="Agrandir"/>
                <a:ea typeface="Agrandir"/>
                <a:cs typeface="Agrandir"/>
                <a:sym typeface="Agrandir"/>
              </a:rPr>
              <a:t>Project Workflow</a:t>
            </a:r>
          </a:p>
        </p:txBody>
      </p:sp>
      <p:sp>
        <p:nvSpPr>
          <p:cNvPr id="10" name="Freeform 10"/>
          <p:cNvSpPr/>
          <p:nvPr/>
        </p:nvSpPr>
        <p:spPr>
          <a:xfrm>
            <a:off x="14655282" y="-89031"/>
            <a:ext cx="3830229" cy="2235461"/>
          </a:xfrm>
          <a:custGeom>
            <a:avLst/>
            <a:gdLst/>
            <a:ahLst/>
            <a:cxnLst/>
            <a:rect l="l" t="t" r="r" b="b"/>
            <a:pathLst>
              <a:path w="3830229" h="2235461">
                <a:moveTo>
                  <a:pt x="0" y="0"/>
                </a:moveTo>
                <a:lnTo>
                  <a:pt x="3830229" y="0"/>
                </a:lnTo>
                <a:lnTo>
                  <a:pt x="3830229" y="2235462"/>
                </a:lnTo>
                <a:lnTo>
                  <a:pt x="0" y="22354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61F2CC6-78C2-5960-C2D7-B68AA16E9611}"/>
              </a:ext>
            </a:extLst>
          </p:cNvPr>
          <p:cNvSpPr txBox="1"/>
          <p:nvPr/>
        </p:nvSpPr>
        <p:spPr>
          <a:xfrm>
            <a:off x="6453638" y="9542070"/>
            <a:ext cx="4061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Agrandir" panose="020B0604020202020204" charset="0"/>
              </a:rPr>
              <a:t>Fig. 1. Machine Learning Pipeline [7]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8C1EEDB-C7A7-DDD5-CE14-939D2D57FE9C}"/>
              </a:ext>
            </a:extLst>
          </p:cNvPr>
          <p:cNvSpPr txBox="1"/>
          <p:nvPr/>
        </p:nvSpPr>
        <p:spPr>
          <a:xfrm>
            <a:off x="17076520" y="767089"/>
            <a:ext cx="7372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fld id="{B6F15528-21DE-4FAA-801E-634DDDAF4B2B}" type="slidenum">
              <a:rPr lang="en-US" sz="2800" smtClean="0">
                <a:solidFill>
                  <a:schemeClr val="bg1"/>
                </a:solidFill>
                <a:latin typeface="Agrandir" panose="020B0604020202020204" charset="0"/>
              </a:rPr>
              <a:pPr/>
              <a:t>6</a:t>
            </a:fld>
            <a:endParaRPr lang="en-IN" sz="2800" dirty="0">
              <a:latin typeface="Agrandir" panose="020B060402020202020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24A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741719" y="181773"/>
            <a:ext cx="15316200" cy="9973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ctr">
              <a:lnSpc>
                <a:spcPts val="8527"/>
              </a:lnSpc>
              <a:spcBef>
                <a:spcPct val="0"/>
              </a:spcBef>
            </a:pPr>
            <a:r>
              <a:rPr lang="en-IN" sz="5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System framework using CNN and </a:t>
            </a:r>
            <a:r>
              <a:rPr lang="en-IN" sz="54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Haar</a:t>
            </a:r>
            <a:r>
              <a:rPr lang="en-IN" sz="5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Cascade</a:t>
            </a:r>
            <a:endParaRPr lang="en-US" sz="5400" spc="-551" dirty="0">
              <a:solidFill>
                <a:srgbClr val="EBEBEB"/>
              </a:solidFill>
              <a:latin typeface="Agrandir"/>
              <a:ea typeface="Agrandir"/>
              <a:cs typeface="Agrandir"/>
              <a:sym typeface="Agrandir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B7CB7AF-5FDE-5176-1F6F-A9F7E56EC6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1879" y="1285439"/>
            <a:ext cx="13878312" cy="8528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1161700-2C00-049C-8D03-4FFD69C93CCF}"/>
              </a:ext>
            </a:extLst>
          </p:cNvPr>
          <p:cNvSpPr txBox="1"/>
          <p:nvPr/>
        </p:nvSpPr>
        <p:spPr>
          <a:xfrm>
            <a:off x="2705100" y="9814287"/>
            <a:ext cx="117348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chemeClr val="bg1"/>
                </a:solidFill>
                <a:latin typeface="Agrandir" panose="020B0604020202020204" charset="0"/>
                <a:cs typeface="Arial" panose="020B0604020202020204" pitchFamily="34" charset="0"/>
              </a:rPr>
              <a:t>Fig. 2. </a:t>
            </a:r>
            <a:r>
              <a:rPr lang="en-IN" b="0" i="0" dirty="0">
                <a:solidFill>
                  <a:schemeClr val="bg1"/>
                </a:solidFill>
                <a:effectLst/>
                <a:latin typeface="Agrandir" panose="020B0604020202020204" charset="0"/>
                <a:cs typeface="Arial" panose="020B0604020202020204" pitchFamily="34" charset="0"/>
              </a:rPr>
              <a:t>System framework   [6]</a:t>
            </a:r>
            <a:endParaRPr lang="en-IN" dirty="0">
              <a:solidFill>
                <a:schemeClr val="bg1"/>
              </a:solidFill>
              <a:latin typeface="Agrandir" panose="020B0604020202020204" charset="0"/>
              <a:cs typeface="Arial" panose="020B0604020202020204" pitchFamily="34" charset="0"/>
            </a:endParaRPr>
          </a:p>
        </p:txBody>
      </p:sp>
      <p:sp>
        <p:nvSpPr>
          <p:cNvPr id="10" name="Freeform 4">
            <a:extLst>
              <a:ext uri="{FF2B5EF4-FFF2-40B4-BE49-F238E27FC236}">
                <a16:creationId xmlns:a16="http://schemas.microsoft.com/office/drawing/2014/main" id="{B827EFB1-D83F-740D-73F5-6CFDD1BEA0E0}"/>
              </a:ext>
            </a:extLst>
          </p:cNvPr>
          <p:cNvSpPr/>
          <p:nvPr/>
        </p:nvSpPr>
        <p:spPr>
          <a:xfrm>
            <a:off x="16035173" y="-39361"/>
            <a:ext cx="2252827" cy="997389"/>
          </a:xfrm>
          <a:custGeom>
            <a:avLst/>
            <a:gdLst/>
            <a:ahLst/>
            <a:cxnLst/>
            <a:rect l="l" t="t" r="r" b="b"/>
            <a:pathLst>
              <a:path w="3830229" h="2235461">
                <a:moveTo>
                  <a:pt x="0" y="0"/>
                </a:moveTo>
                <a:lnTo>
                  <a:pt x="3830229" y="0"/>
                </a:lnTo>
                <a:lnTo>
                  <a:pt x="3830229" y="2235462"/>
                </a:lnTo>
                <a:lnTo>
                  <a:pt x="0" y="22354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4F4026A-6DD6-9152-1D94-03B75BBC5822}"/>
              </a:ext>
            </a:extLst>
          </p:cNvPr>
          <p:cNvSpPr txBox="1"/>
          <p:nvPr/>
        </p:nvSpPr>
        <p:spPr>
          <a:xfrm>
            <a:off x="17385990" y="181773"/>
            <a:ext cx="7372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fld id="{B6F15528-21DE-4FAA-801E-634DDDAF4B2B}" type="slidenum">
              <a:rPr lang="en-US" sz="2800" smtClean="0">
                <a:solidFill>
                  <a:schemeClr val="bg1"/>
                </a:solidFill>
                <a:latin typeface="Agrandir" panose="020B0604020202020204" charset="0"/>
              </a:rPr>
              <a:pPr/>
              <a:t>7</a:t>
            </a:fld>
            <a:endParaRPr lang="en-IN" sz="2800" dirty="0">
              <a:latin typeface="Agrandir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73376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24A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3962400" y="514857"/>
            <a:ext cx="9064252" cy="12125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0056"/>
              </a:lnSpc>
              <a:spcBef>
                <a:spcPct val="0"/>
              </a:spcBef>
            </a:pPr>
            <a:r>
              <a:rPr lang="en-US" sz="7000" spc="-650" dirty="0">
                <a:solidFill>
                  <a:srgbClr val="EBEBEB"/>
                </a:solidFill>
                <a:latin typeface="Agrandir"/>
                <a:ea typeface="Agrandir"/>
                <a:cs typeface="Agrandir"/>
                <a:sym typeface="Agrandir"/>
              </a:rPr>
              <a:t>Model Building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771837" y="3695700"/>
            <a:ext cx="2381125" cy="3220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47"/>
              </a:lnSpc>
              <a:spcBef>
                <a:spcPct val="0"/>
              </a:spcBef>
            </a:pPr>
            <a:r>
              <a:rPr lang="en-US" sz="2200" b="1" dirty="0">
                <a:solidFill>
                  <a:srgbClr val="EBEBEB"/>
                </a:solidFill>
                <a:latin typeface="Aileron Bold"/>
                <a:ea typeface="Aileron Bold"/>
                <a:cs typeface="Aileron Bold"/>
                <a:sym typeface="Aileron Bold"/>
              </a:rPr>
              <a:t>DISCRIMINATOR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1582400" y="3695700"/>
            <a:ext cx="1791988" cy="3220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47"/>
              </a:lnSpc>
              <a:spcBef>
                <a:spcPct val="0"/>
              </a:spcBef>
            </a:pPr>
            <a:r>
              <a:rPr lang="en-US" sz="2200" b="1" dirty="0">
                <a:solidFill>
                  <a:srgbClr val="EBEBEB"/>
                </a:solidFill>
                <a:latin typeface="Aileron Bold"/>
                <a:ea typeface="Aileron Bold"/>
                <a:cs typeface="Aileron Bold"/>
                <a:sym typeface="Aileron Bold"/>
              </a:rPr>
              <a:t>GENERATOR</a:t>
            </a:r>
          </a:p>
        </p:txBody>
      </p:sp>
      <p:sp>
        <p:nvSpPr>
          <p:cNvPr id="7" name="Freeform 7"/>
          <p:cNvSpPr/>
          <p:nvPr/>
        </p:nvSpPr>
        <p:spPr>
          <a:xfrm>
            <a:off x="14556526" y="-89031"/>
            <a:ext cx="3830229" cy="2235461"/>
          </a:xfrm>
          <a:custGeom>
            <a:avLst/>
            <a:gdLst/>
            <a:ahLst/>
            <a:cxnLst/>
            <a:rect l="l" t="t" r="r" b="b"/>
            <a:pathLst>
              <a:path w="3830229" h="2235461">
                <a:moveTo>
                  <a:pt x="0" y="0"/>
                </a:moveTo>
                <a:lnTo>
                  <a:pt x="3830229" y="0"/>
                </a:lnTo>
                <a:lnTo>
                  <a:pt x="3830229" y="2235462"/>
                </a:lnTo>
                <a:lnTo>
                  <a:pt x="0" y="22354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480EDCF-F736-6373-7462-E7E709503184}"/>
              </a:ext>
            </a:extLst>
          </p:cNvPr>
          <p:cNvSpPr txBox="1"/>
          <p:nvPr/>
        </p:nvSpPr>
        <p:spPr>
          <a:xfrm>
            <a:off x="1527412" y="4610100"/>
            <a:ext cx="7620000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just">
              <a:buFont typeface="Wingdings" panose="05000000000000000000" pitchFamily="2" charset="2"/>
              <a:buChar char="Ø"/>
            </a:pPr>
            <a:r>
              <a:rPr lang="en-US" sz="2200" dirty="0">
                <a:solidFill>
                  <a:schemeClr val="bg1"/>
                </a:solidFill>
                <a:latin typeface="Agrandir" panose="020B0604020202020204" charset="0"/>
              </a:rPr>
              <a:t>Receive real or generated images.</a:t>
            </a:r>
          </a:p>
          <a:p>
            <a:pPr marL="457200" indent="-457200" algn="just">
              <a:buFont typeface="Wingdings" panose="05000000000000000000" pitchFamily="2" charset="2"/>
              <a:buChar char="Ø"/>
            </a:pPr>
            <a:r>
              <a:rPr lang="en-US" sz="2200" dirty="0">
                <a:solidFill>
                  <a:schemeClr val="bg1"/>
                </a:solidFill>
                <a:latin typeface="Agrandir" panose="020B0604020202020204" charset="0"/>
              </a:rPr>
              <a:t>Pass images through convolutional layers.</a:t>
            </a:r>
          </a:p>
          <a:p>
            <a:pPr marL="457200" indent="-457200" algn="just">
              <a:buFont typeface="Wingdings" panose="05000000000000000000" pitchFamily="2" charset="2"/>
              <a:buChar char="Ø"/>
            </a:pPr>
            <a:r>
              <a:rPr lang="en-US" sz="2200" dirty="0">
                <a:solidFill>
                  <a:schemeClr val="bg1"/>
                </a:solidFill>
                <a:latin typeface="Agrandir" panose="020B0604020202020204" charset="0"/>
              </a:rPr>
              <a:t>Apply batch normalization and </a:t>
            </a:r>
            <a:r>
              <a:rPr lang="en-US" sz="2200" dirty="0" err="1">
                <a:solidFill>
                  <a:schemeClr val="bg1"/>
                </a:solidFill>
                <a:latin typeface="Agrandir" panose="020B0604020202020204" charset="0"/>
              </a:rPr>
              <a:t>LeakyReLU</a:t>
            </a:r>
            <a:r>
              <a:rPr lang="en-US" sz="2200" dirty="0">
                <a:solidFill>
                  <a:schemeClr val="bg1"/>
                </a:solidFill>
                <a:latin typeface="Agrandir" panose="020B0604020202020204" charset="0"/>
              </a:rPr>
              <a:t>.</a:t>
            </a:r>
          </a:p>
          <a:p>
            <a:pPr marL="457200" indent="-457200" algn="just">
              <a:buFont typeface="Wingdings" panose="05000000000000000000" pitchFamily="2" charset="2"/>
              <a:buChar char="Ø"/>
            </a:pPr>
            <a:r>
              <a:rPr lang="en-US" sz="2200" dirty="0">
                <a:solidFill>
                  <a:schemeClr val="bg1"/>
                </a:solidFill>
                <a:latin typeface="Agrandir" panose="020B0604020202020204" charset="0"/>
              </a:rPr>
              <a:t>Output probability via sigmoid function.</a:t>
            </a:r>
          </a:p>
          <a:p>
            <a:pPr marL="457200" indent="-457200" algn="just">
              <a:buFont typeface="Wingdings" panose="05000000000000000000" pitchFamily="2" charset="2"/>
              <a:buChar char="Ø"/>
            </a:pPr>
            <a:r>
              <a:rPr lang="en-US" sz="2200" dirty="0">
                <a:solidFill>
                  <a:schemeClr val="bg1"/>
                </a:solidFill>
                <a:latin typeface="Agrandir" panose="020B0604020202020204" charset="0"/>
              </a:rPr>
              <a:t>Compute loss against true labels.</a:t>
            </a:r>
          </a:p>
          <a:p>
            <a:pPr marL="457200" indent="-457200" algn="just">
              <a:buFont typeface="Wingdings" panose="05000000000000000000" pitchFamily="2" charset="2"/>
              <a:buChar char="Ø"/>
            </a:pPr>
            <a:r>
              <a:rPr lang="en-US" sz="2200" dirty="0">
                <a:solidFill>
                  <a:schemeClr val="bg1"/>
                </a:solidFill>
                <a:latin typeface="Agrandir" panose="020B0604020202020204" charset="0"/>
              </a:rPr>
              <a:t>Update weights using backpropagation</a:t>
            </a:r>
            <a:endParaRPr lang="en-IN" sz="2200" dirty="0">
              <a:solidFill>
                <a:schemeClr val="bg1"/>
              </a:solidFill>
              <a:latin typeface="Agrandir" panose="020B060402020202020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C41BF41-2530-A1EB-E25C-2B1D07C13254}"/>
              </a:ext>
            </a:extLst>
          </p:cNvPr>
          <p:cNvSpPr txBox="1"/>
          <p:nvPr/>
        </p:nvSpPr>
        <p:spPr>
          <a:xfrm>
            <a:off x="10058400" y="4533900"/>
            <a:ext cx="7909609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just">
              <a:buFont typeface="Wingdings" panose="05000000000000000000" pitchFamily="2" charset="2"/>
              <a:buChar char="Ø"/>
            </a:pPr>
            <a:r>
              <a:rPr lang="en-US" sz="2200" b="0" i="0" dirty="0">
                <a:solidFill>
                  <a:schemeClr val="bg1"/>
                </a:solidFill>
                <a:effectLst/>
                <a:latin typeface="Agrandir" panose="020B0604020202020204" charset="0"/>
              </a:rPr>
              <a:t>Take random noise as input.</a:t>
            </a:r>
          </a:p>
          <a:p>
            <a:pPr marL="457200" indent="-457200" algn="just">
              <a:buFont typeface="Wingdings" panose="05000000000000000000" pitchFamily="2" charset="2"/>
              <a:buChar char="Ø"/>
            </a:pPr>
            <a:r>
              <a:rPr lang="en-US" sz="2200" b="0" i="0" dirty="0" err="1">
                <a:solidFill>
                  <a:schemeClr val="bg1"/>
                </a:solidFill>
                <a:effectLst/>
                <a:latin typeface="Agrandir" panose="020B0604020202020204" charset="0"/>
              </a:rPr>
              <a:t>Upsample</a:t>
            </a:r>
            <a:r>
              <a:rPr lang="en-US" sz="2200" b="0" i="0" dirty="0">
                <a:solidFill>
                  <a:schemeClr val="bg1"/>
                </a:solidFill>
                <a:effectLst/>
                <a:latin typeface="Agrandir" panose="020B0604020202020204" charset="0"/>
              </a:rPr>
              <a:t> through transposed convolutions.</a:t>
            </a:r>
          </a:p>
          <a:p>
            <a:pPr marL="457200" indent="-457200" algn="just">
              <a:buFont typeface="Wingdings" panose="05000000000000000000" pitchFamily="2" charset="2"/>
              <a:buChar char="Ø"/>
            </a:pPr>
            <a:r>
              <a:rPr lang="en-US" sz="2200" b="0" i="0" dirty="0">
                <a:solidFill>
                  <a:schemeClr val="bg1"/>
                </a:solidFill>
                <a:effectLst/>
                <a:latin typeface="Agrandir" panose="020B0604020202020204" charset="0"/>
              </a:rPr>
              <a:t>Apply batch normalization and </a:t>
            </a:r>
            <a:r>
              <a:rPr lang="en-US" sz="2200" b="0" i="0" dirty="0" err="1">
                <a:solidFill>
                  <a:schemeClr val="bg1"/>
                </a:solidFill>
                <a:effectLst/>
                <a:latin typeface="Agrandir" panose="020B0604020202020204" charset="0"/>
              </a:rPr>
              <a:t>ReLU</a:t>
            </a:r>
            <a:r>
              <a:rPr lang="en-US" sz="2200" b="0" i="0" dirty="0">
                <a:solidFill>
                  <a:schemeClr val="bg1"/>
                </a:solidFill>
                <a:effectLst/>
                <a:latin typeface="Agrandir" panose="020B0604020202020204" charset="0"/>
              </a:rPr>
              <a:t>.</a:t>
            </a:r>
          </a:p>
          <a:p>
            <a:pPr marL="457200" indent="-457200" algn="just">
              <a:buFont typeface="Wingdings" panose="05000000000000000000" pitchFamily="2" charset="2"/>
              <a:buChar char="Ø"/>
            </a:pPr>
            <a:r>
              <a:rPr lang="en-US" sz="2200" b="0" i="0" dirty="0">
                <a:solidFill>
                  <a:schemeClr val="bg1"/>
                </a:solidFill>
                <a:effectLst/>
                <a:latin typeface="Agrandir" panose="020B0604020202020204" charset="0"/>
              </a:rPr>
              <a:t>Output image with Tanh activation.</a:t>
            </a:r>
          </a:p>
          <a:p>
            <a:pPr marL="457200" indent="-457200" algn="just">
              <a:buFont typeface="Wingdings" panose="05000000000000000000" pitchFamily="2" charset="2"/>
              <a:buChar char="Ø"/>
            </a:pPr>
            <a:r>
              <a:rPr lang="en-US" sz="2200" b="0" i="0" dirty="0">
                <a:solidFill>
                  <a:schemeClr val="bg1"/>
                </a:solidFill>
                <a:effectLst/>
                <a:latin typeface="Agrandir" panose="020B0604020202020204" charset="0"/>
              </a:rPr>
              <a:t>Pass image to discriminator.</a:t>
            </a:r>
          </a:p>
          <a:p>
            <a:pPr marL="457200" indent="-457200" algn="just">
              <a:buFont typeface="Wingdings" panose="05000000000000000000" pitchFamily="2" charset="2"/>
              <a:buChar char="Ø"/>
            </a:pPr>
            <a:r>
              <a:rPr lang="en-US" sz="2200" b="0" i="0" dirty="0">
                <a:solidFill>
                  <a:schemeClr val="bg1"/>
                </a:solidFill>
                <a:effectLst/>
                <a:latin typeface="Agrandir" panose="020B0604020202020204" charset="0"/>
              </a:rPr>
              <a:t>Update weights to fool discriminator.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B625DEB-E06C-028F-FB16-9A0357DC9855}"/>
              </a:ext>
            </a:extLst>
          </p:cNvPr>
          <p:cNvSpPr txBox="1"/>
          <p:nvPr/>
        </p:nvSpPr>
        <p:spPr>
          <a:xfrm>
            <a:off x="17076520" y="767089"/>
            <a:ext cx="7372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fld id="{B6F15528-21DE-4FAA-801E-634DDDAF4B2B}" type="slidenum">
              <a:rPr lang="en-US" sz="2800" smtClean="0">
                <a:solidFill>
                  <a:schemeClr val="bg1"/>
                </a:solidFill>
                <a:latin typeface="Agrandir" panose="020B0604020202020204" charset="0"/>
              </a:rPr>
              <a:pPr/>
              <a:t>8</a:t>
            </a:fld>
            <a:endParaRPr lang="en-IN" sz="2800" dirty="0">
              <a:latin typeface="Agrandir" panose="020B0604020202020204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24A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457200" y="681917"/>
            <a:ext cx="15647951" cy="10586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8527"/>
              </a:lnSpc>
              <a:spcBef>
                <a:spcPct val="0"/>
              </a:spcBef>
            </a:pPr>
            <a:r>
              <a:rPr lang="en-US" sz="7000" spc="-551" dirty="0">
                <a:solidFill>
                  <a:srgbClr val="EBEBEB"/>
                </a:solidFill>
                <a:latin typeface="Agrandir"/>
                <a:ea typeface="Agrandir"/>
                <a:cs typeface="Agrandir"/>
                <a:sym typeface="Agrandir"/>
              </a:rPr>
              <a:t>Image Preprocessing</a:t>
            </a:r>
          </a:p>
        </p:txBody>
      </p:sp>
      <p:sp>
        <p:nvSpPr>
          <p:cNvPr id="4" name="Freeform 4"/>
          <p:cNvSpPr/>
          <p:nvPr/>
        </p:nvSpPr>
        <p:spPr>
          <a:xfrm>
            <a:off x="14556526" y="-89031"/>
            <a:ext cx="3830229" cy="2235461"/>
          </a:xfrm>
          <a:custGeom>
            <a:avLst/>
            <a:gdLst/>
            <a:ahLst/>
            <a:cxnLst/>
            <a:rect l="l" t="t" r="r" b="b"/>
            <a:pathLst>
              <a:path w="3830229" h="2235461">
                <a:moveTo>
                  <a:pt x="0" y="0"/>
                </a:moveTo>
                <a:lnTo>
                  <a:pt x="3830229" y="0"/>
                </a:lnTo>
                <a:lnTo>
                  <a:pt x="3830229" y="2235462"/>
                </a:lnTo>
                <a:lnTo>
                  <a:pt x="0" y="22354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9C3007-FD7D-A22C-4EFD-8124860F2E6A}"/>
              </a:ext>
            </a:extLst>
          </p:cNvPr>
          <p:cNvSpPr txBox="1"/>
          <p:nvPr/>
        </p:nvSpPr>
        <p:spPr>
          <a:xfrm>
            <a:off x="4953000" y="2933700"/>
            <a:ext cx="9191766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sz="2400" b="0" i="0" dirty="0">
                <a:solidFill>
                  <a:schemeClr val="bg1"/>
                </a:solidFill>
                <a:effectLst/>
                <a:latin typeface="Agrandir" panose="020B0604020202020204" charset="0"/>
              </a:rPr>
              <a:t>Receive image input (camera/file).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sz="2400" b="0" i="0" dirty="0">
                <a:solidFill>
                  <a:schemeClr val="bg1"/>
                </a:solidFill>
                <a:effectLst/>
                <a:latin typeface="Agrandir" panose="020B0604020202020204" charset="0"/>
              </a:rPr>
              <a:t>Convert image to </a:t>
            </a:r>
            <a:r>
              <a:rPr lang="en-US" sz="2400" b="0" i="0" dirty="0" err="1">
                <a:solidFill>
                  <a:schemeClr val="bg1"/>
                </a:solidFill>
                <a:effectLst/>
                <a:latin typeface="Agrandir" panose="020B0604020202020204" charset="0"/>
              </a:rPr>
              <a:t>numpy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Agrandir" panose="020B0604020202020204" charset="0"/>
              </a:rPr>
              <a:t> array.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sz="2400" b="0" i="0" dirty="0">
                <a:solidFill>
                  <a:schemeClr val="bg1"/>
                </a:solidFill>
                <a:effectLst/>
                <a:latin typeface="Agrandir" panose="020B0604020202020204" charset="0"/>
              </a:rPr>
              <a:t>Change RGB to BGR format.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sz="2400" b="0" i="0" dirty="0">
                <a:solidFill>
                  <a:schemeClr val="bg1"/>
                </a:solidFill>
                <a:effectLst/>
                <a:latin typeface="Agrandir" panose="020B0604020202020204" charset="0"/>
              </a:rPr>
              <a:t>Convert image to grayscale.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sz="2400" b="0" i="0" dirty="0">
                <a:solidFill>
                  <a:schemeClr val="bg1"/>
                </a:solidFill>
                <a:effectLst/>
                <a:latin typeface="Agrandir" panose="020B0604020202020204" charset="0"/>
              </a:rPr>
              <a:t>Load </a:t>
            </a:r>
            <a:r>
              <a:rPr lang="en-US" sz="2400" b="0" i="0" dirty="0" err="1">
                <a:solidFill>
                  <a:schemeClr val="bg1"/>
                </a:solidFill>
                <a:effectLst/>
                <a:latin typeface="Agrandir" panose="020B0604020202020204" charset="0"/>
              </a:rPr>
              <a:t>Haar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Agrandir" panose="020B0604020202020204" charset="0"/>
              </a:rPr>
              <a:t> Cascade face detector.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sz="2400" b="0" i="0" dirty="0">
                <a:solidFill>
                  <a:schemeClr val="bg1"/>
                </a:solidFill>
                <a:effectLst/>
                <a:latin typeface="Agrandir" panose="020B0604020202020204" charset="0"/>
              </a:rPr>
              <a:t>Detect faces in grayscale image.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sz="2400" b="0" i="0" dirty="0">
                <a:solidFill>
                  <a:schemeClr val="bg1"/>
                </a:solidFill>
                <a:effectLst/>
                <a:latin typeface="Agrandir" panose="020B0604020202020204" charset="0"/>
              </a:rPr>
              <a:t>If face found, pick largest face.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sz="2400" b="0" i="0" dirty="0">
                <a:solidFill>
                  <a:schemeClr val="bg1"/>
                </a:solidFill>
                <a:effectLst/>
                <a:latin typeface="Agrandir" panose="020B0604020202020204" charset="0"/>
              </a:rPr>
              <a:t>Expand face region by 20%.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sz="2400" b="0" i="0" dirty="0">
                <a:solidFill>
                  <a:schemeClr val="bg1"/>
                </a:solidFill>
                <a:effectLst/>
                <a:latin typeface="Agrandir" panose="020B0604020202020204" charset="0"/>
              </a:rPr>
              <a:t>Crop image to face region.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sz="2400" b="0" i="0" dirty="0">
                <a:solidFill>
                  <a:schemeClr val="bg1"/>
                </a:solidFill>
                <a:effectLst/>
                <a:latin typeface="Agrandir" panose="020B0604020202020204" charset="0"/>
              </a:rPr>
              <a:t>If no face, center crop image.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sz="2400" b="0" i="0" dirty="0">
                <a:solidFill>
                  <a:schemeClr val="bg1"/>
                </a:solidFill>
                <a:effectLst/>
                <a:latin typeface="Agrandir" panose="020B0604020202020204" charset="0"/>
              </a:rPr>
              <a:t>Convert cropped image to RGB.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sz="2400" b="0" i="0" dirty="0">
                <a:solidFill>
                  <a:schemeClr val="bg1"/>
                </a:solidFill>
                <a:effectLst/>
                <a:latin typeface="Agrandir" panose="020B0604020202020204" charset="0"/>
              </a:rPr>
              <a:t>Convert array to PIL Image.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sz="2400" b="0" i="0" dirty="0">
                <a:solidFill>
                  <a:schemeClr val="bg1"/>
                </a:solidFill>
                <a:effectLst/>
                <a:latin typeface="Agrandir" panose="020B0604020202020204" charset="0"/>
              </a:rPr>
              <a:t>Resize image to 64x64 pixels.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sz="2400" b="0" i="0" dirty="0">
                <a:solidFill>
                  <a:schemeClr val="bg1"/>
                </a:solidFill>
                <a:effectLst/>
                <a:latin typeface="Agrandir" panose="020B0604020202020204" charset="0"/>
              </a:rPr>
              <a:t>Convert image to tensor format.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sz="2400" b="0" i="0" dirty="0">
                <a:solidFill>
                  <a:schemeClr val="bg1"/>
                </a:solidFill>
                <a:effectLst/>
                <a:latin typeface="Agrandir" panose="020B0604020202020204" charset="0"/>
              </a:rPr>
              <a:t>Normalize tensor to [-1, 1].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sz="2400" b="0" i="0" dirty="0">
                <a:solidFill>
                  <a:schemeClr val="bg1"/>
                </a:solidFill>
                <a:effectLst/>
                <a:latin typeface="Agrandir" panose="020B0604020202020204" charset="0"/>
              </a:rPr>
              <a:t>Return tensor and face detected flag.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18E607-701F-9428-4346-AD36A85DD150}"/>
              </a:ext>
            </a:extLst>
          </p:cNvPr>
          <p:cNvSpPr txBox="1"/>
          <p:nvPr/>
        </p:nvSpPr>
        <p:spPr>
          <a:xfrm>
            <a:off x="17076520" y="767089"/>
            <a:ext cx="7372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fld id="{B6F15528-21DE-4FAA-801E-634DDDAF4B2B}" type="slidenum">
              <a:rPr lang="en-US" sz="2800" smtClean="0">
                <a:solidFill>
                  <a:schemeClr val="bg1"/>
                </a:solidFill>
                <a:latin typeface="Agrandir" panose="020B0604020202020204" charset="0"/>
              </a:rPr>
              <a:pPr/>
              <a:t>9</a:t>
            </a:fld>
            <a:endParaRPr lang="en-IN" sz="2800" dirty="0">
              <a:latin typeface="Agrandir" panose="020B0604020202020204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836</TotalTime>
  <Words>1230</Words>
  <Application>Microsoft Office PowerPoint</Application>
  <PresentationFormat>Custom</PresentationFormat>
  <Paragraphs>213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0" baseType="lpstr">
      <vt:lpstr>Aileron Bold</vt:lpstr>
      <vt:lpstr>Agrandir</vt:lpstr>
      <vt:lpstr>Aileron</vt:lpstr>
      <vt:lpstr>Wingdings</vt:lpstr>
      <vt:lpstr>Arial</vt:lpstr>
      <vt:lpstr>Garet Bold</vt:lpstr>
      <vt:lpstr>Calibri</vt:lpstr>
      <vt:lpstr>Garet Bold Italics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Modern Minimalist Group Project Presentation</dc:title>
  <cp:lastModifiedBy>Arko Kundu</cp:lastModifiedBy>
  <cp:revision>20</cp:revision>
  <cp:lastPrinted>2025-06-15T17:21:38Z</cp:lastPrinted>
  <dcterms:created xsi:type="dcterms:W3CDTF">2006-08-16T00:00:00Z</dcterms:created>
  <dcterms:modified xsi:type="dcterms:W3CDTF">2025-06-16T13:27:11Z</dcterms:modified>
  <dc:identifier>DAGqatbLpyg</dc:identifier>
</cp:coreProperties>
</file>